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665" r:id="rId4"/>
    <p:sldId id="399" r:id="rId6"/>
    <p:sldId id="608" r:id="rId7"/>
    <p:sldId id="642" r:id="rId8"/>
    <p:sldId id="643" r:id="rId9"/>
    <p:sldId id="644" r:id="rId10"/>
    <p:sldId id="667" r:id="rId11"/>
    <p:sldId id="646" r:id="rId12"/>
    <p:sldId id="668" r:id="rId13"/>
    <p:sldId id="648" r:id="rId14"/>
    <p:sldId id="669" r:id="rId15"/>
    <p:sldId id="650" r:id="rId16"/>
    <p:sldId id="651" r:id="rId17"/>
    <p:sldId id="652" r:id="rId18"/>
    <p:sldId id="653" r:id="rId19"/>
    <p:sldId id="654" r:id="rId20"/>
    <p:sldId id="655" r:id="rId21"/>
    <p:sldId id="657" r:id="rId22"/>
    <p:sldId id="370" r:id="rId23"/>
    <p:sldId id="661" r:id="rId24"/>
    <p:sldId id="662" r:id="rId25"/>
    <p:sldId id="663" r:id="rId26"/>
    <p:sldId id="666" r:id="rId27"/>
  </p:sldIdLst>
  <p:sldSz cx="12192000" cy="6858000"/>
  <p:notesSz cx="9144000" cy="6858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user" initials="u" lastIdx="0" clrIdx="0"/>
  <p:cmAuthor id="3" name="dell" initials="d" lastIdx="0" clrIdx="2"/>
  <p:cmAuthor id="4" name="新课标第一网" initials="新" lastIdx="0" clrIdx="0"/>
  <p:cmAuthor id="5" name="kingsoft" initials="k" lastIdx="0" clrIdx="0"/>
  <p:cmAuthor id="6" name="TangFei" initials="T" lastIdx="0" clrIdx="5"/>
  <p:cmAuthor id="7" name="1206988966@qq.com" initials="1" lastIdx="0" clrIdx="2"/>
  <p:cmAuthor id="8" name="姜伟光" initials="姜" lastIdx="0" clrIdx="0"/>
  <p:cmAuthor id="9" name="dongyu" initials="d" lastIdx="0" clrIdx="8"/>
  <p:cmAuthor id="10" name="王子涵" initials="王" lastIdx="0" clrIdx="0"/>
  <p:cmAuthor id="11" name="MyPC" initials="M" lastIdx="0" clrIdx="11"/>
  <p:cmAuthor id="12" name="jinli" initials="j" lastIdx="0" clrIdx="0"/>
  <p:cmAuthor id="13" name="PC" initials="P" lastIdx="0" clrIdx="12"/>
  <p:cmAuthor id="15" name="李丽" initials="李" lastIdx="0" clrIdx="14"/>
  <p:cmAuthor id="16" name="Nicole Li  李倩" initials="N" lastIdx="0" clrIdx="0"/>
  <p:cmAuthor id="75" name="作者" initials="A" lastIdx="0" clrIdx="24"/>
  <p:cmAuthor id="18" name="222" initials="2" lastIdx="0" clrIdx="0"/>
  <p:cmAuthor id="76" name="1637354872@qq.com" initials="1" lastIdx="0" clrIdx="25"/>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C2EC"/>
    <a:srgbClr val="FFFFFF"/>
    <a:srgbClr val="B6202C"/>
    <a:srgbClr val="173E62"/>
    <a:srgbClr val="3A5B7A"/>
    <a:srgbClr val="182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76" autoAdjust="0"/>
    <p:restoredTop sz="94660"/>
  </p:normalViewPr>
  <p:slideViewPr>
    <p:cSldViewPr snapToGrid="0" showGuides="1">
      <p:cViewPr varScale="1">
        <p:scale>
          <a:sx n="108" d="100"/>
          <a:sy n="108" d="100"/>
        </p:scale>
        <p:origin x="-9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70.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ea typeface="黑体" panose="02010609060101010101" pitchFamily="49" charset="-122"/>
              </a:defRPr>
            </a:lvl1pPr>
          </a:lstStyle>
          <a:p>
            <a:endParaRPr lang="zh-CN" altLang="en-US" dirty="0"/>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ea typeface="黑体" panose="02010609060101010101" pitchFamily="49" charset="-122"/>
              </a:defRPr>
            </a:lvl1pPr>
          </a:lstStyle>
          <a:p>
            <a:fld id="{AB8F5196-7840-41AF-A4DA-151A800C269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ea typeface="黑体" panose="02010609060101010101" pitchFamily="49" charset="-122"/>
              </a:defRPr>
            </a:lvl1pPr>
          </a:lstStyle>
          <a:p>
            <a:endParaRPr lang="zh-CN" altLang="en-US" dirty="0"/>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ea typeface="黑体" panose="02010609060101010101" pitchFamily="49" charset="-122"/>
              </a:defRPr>
            </a:lvl1pPr>
          </a:lstStyle>
          <a:p>
            <a:fld id="{5A55DB85-A479-4A41-B2EB-9C3047E50468}"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pitchFamily="49" charset="-122"/>
        <a:cs typeface="+mn-cs"/>
      </a:defRPr>
    </a:lvl1pPr>
    <a:lvl2pPr marL="457200" algn="l" defTabSz="914400" rtl="0" eaLnBrk="1" latinLnBrk="0" hangingPunct="1">
      <a:defRPr sz="1200" kern="1200">
        <a:solidFill>
          <a:schemeClr val="tx1"/>
        </a:solidFill>
        <a:latin typeface="+mn-lt"/>
        <a:ea typeface="黑体" panose="02010609060101010101" pitchFamily="49" charset="-122"/>
        <a:cs typeface="+mn-cs"/>
      </a:defRPr>
    </a:lvl2pPr>
    <a:lvl3pPr marL="914400" algn="l" defTabSz="914400" rtl="0" eaLnBrk="1" latinLnBrk="0" hangingPunct="1">
      <a:defRPr sz="1200" kern="1200">
        <a:solidFill>
          <a:schemeClr val="tx1"/>
        </a:solidFill>
        <a:latin typeface="+mn-lt"/>
        <a:ea typeface="黑体" panose="02010609060101010101" pitchFamily="49" charset="-122"/>
        <a:cs typeface="+mn-cs"/>
      </a:defRPr>
    </a:lvl3pPr>
    <a:lvl4pPr marL="1371600" algn="l" defTabSz="914400" rtl="0" eaLnBrk="1" latinLnBrk="0" hangingPunct="1">
      <a:defRPr sz="1200" kern="1200">
        <a:solidFill>
          <a:schemeClr val="tx1"/>
        </a:solidFill>
        <a:latin typeface="+mn-lt"/>
        <a:ea typeface="黑体" panose="02010609060101010101" pitchFamily="49" charset="-122"/>
        <a:cs typeface="+mn-cs"/>
      </a:defRPr>
    </a:lvl4pPr>
    <a:lvl5pPr marL="1828800" algn="l" defTabSz="914400" rtl="0" eaLnBrk="1" latinLnBrk="0" hangingPunct="1">
      <a:defRPr sz="1200" kern="1200">
        <a:solidFill>
          <a:schemeClr val="tx1"/>
        </a:solidFill>
        <a:latin typeface="+mn-lt"/>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大家观察这个过程，它像英国</a:t>
            </a:r>
            <a:r>
              <a:rPr lang="en-US" altLang="zh-CN" dirty="0"/>
              <a:t>《</a:t>
            </a:r>
            <a:r>
              <a:rPr lang="zh-CN" altLang="en-US" dirty="0"/>
              <a:t>权利法案</a:t>
            </a:r>
            <a:r>
              <a:rPr lang="en-US" altLang="zh-CN" dirty="0"/>
              <a:t>》</a:t>
            </a:r>
            <a:r>
              <a:rPr lang="zh-CN" altLang="en-US" dirty="0"/>
              <a:t>和美国的</a:t>
            </a:r>
            <a:r>
              <a:rPr lang="en-US" altLang="zh-CN" dirty="0"/>
              <a:t>《</a:t>
            </a:r>
            <a:r>
              <a:rPr lang="zh-CN" altLang="en-US" dirty="0"/>
              <a:t>独立宣言</a:t>
            </a:r>
            <a:r>
              <a:rPr lang="en-US" altLang="zh-CN" dirty="0"/>
              <a:t>》</a:t>
            </a:r>
            <a:r>
              <a:rPr lang="zh-CN" altLang="en-US" dirty="0"/>
              <a:t>一样，也有自己的一份重要文献，那就是</a:t>
            </a:r>
            <a:r>
              <a:rPr lang="en-US" altLang="zh-CN" dirty="0"/>
              <a:t>《</a:t>
            </a:r>
            <a:r>
              <a:rPr lang="zh-CN" altLang="en-US" dirty="0"/>
              <a:t>人权宣言</a:t>
            </a:r>
            <a:r>
              <a:rPr lang="en-US" altLang="zh-CN" dirty="0"/>
              <a:t>》</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DA31E2A-3FD8-4788-B6D6-00BACF943EA0}" type="slidenum">
              <a:rPr kumimoji="0" lang="zh-CN" altLang="en-US" sz="1200" b="0" i="0" u="none" strike="noStrike" kern="1200" cap="none" spc="0" normalizeH="0" baseline="0" noProof="0" smtClean="0">
                <a:ln>
                  <a:noFill/>
                </a:ln>
                <a:solidFill>
                  <a:prstClr val="black"/>
                </a:solidFill>
                <a:effectLst/>
                <a:uLnTx/>
                <a:uFillTx/>
                <a:latin typeface="黑体" panose="02010609060101010101" pitchFamily="49" charset="-122"/>
                <a:ea typeface="黑体" panose="02010609060101010101" pitchFamily="49" charset="-122"/>
                <a:cs typeface="+mn-cs"/>
              </a:rPr>
            </a:fld>
            <a:endParaRPr kumimoji="0"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现在同学们能不能告诉我，罗伯斯庇尔的恐怖统治，违背了</a:t>
            </a:r>
            <a:r>
              <a:rPr kumimoji="1" lang="en-US" altLang="zh-CN" dirty="0"/>
              <a:t>《</a:t>
            </a:r>
            <a:r>
              <a:rPr kumimoji="1" lang="zh-CN" altLang="en-US" dirty="0"/>
              <a:t>人权宣言</a:t>
            </a:r>
            <a:r>
              <a:rPr kumimoji="1" lang="en-US" altLang="zh-CN" dirty="0"/>
              <a:t>》</a:t>
            </a:r>
            <a:r>
              <a:rPr kumimoji="1" lang="zh-CN" altLang="en-US" dirty="0"/>
              <a:t>中的哪些原则？</a:t>
            </a:r>
            <a:endParaRPr kumimoji="1" lang="en-US" altLang="zh-CN" dirty="0"/>
          </a:p>
          <a:p>
            <a:r>
              <a:rPr kumimoji="1" lang="zh-CN" altLang="en-US" dirty="0"/>
              <a:t>在内忧外患的情况下，法兰西的未来在何方？</a:t>
            </a:r>
            <a:endParaRPr kumimoji="1" lang="en-US" altLang="zh-CN" dirty="0"/>
          </a:p>
          <a:p>
            <a:endParaRPr kumimoji="1" lang="zh-CN" altLang="en-US" dirty="0"/>
          </a:p>
        </p:txBody>
      </p:sp>
      <p:sp>
        <p:nvSpPr>
          <p:cNvPr id="4" name="灯片编号占位符 3"/>
          <p:cNvSpPr>
            <a:spLocks noGrp="1"/>
          </p:cNvSpPr>
          <p:nvPr>
            <p:ph type="sldNum" sz="quarter" idx="5"/>
          </p:nvPr>
        </p:nvSpPr>
        <p:spPr/>
        <p:txBody>
          <a:bodyPr/>
          <a:lstStyle/>
          <a:p>
            <a:fld id="{2DC781F8-6AEA-614F-AB91-FE1B8E99088B}" type="slidenum">
              <a:rPr kumimoji="1" lang="zh-CN" altLang="en-US" smtClean="0"/>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因为有外部势力的阻碍，本国保王势力的抵抗，</a:t>
            </a:r>
            <a:endParaRPr kumimoji="1" lang="en-US" altLang="zh-CN" dirty="0"/>
          </a:p>
          <a:p>
            <a:endParaRPr kumimoji="1" lang="zh-CN" altLang="en-US" dirty="0"/>
          </a:p>
        </p:txBody>
      </p:sp>
      <p:sp>
        <p:nvSpPr>
          <p:cNvPr id="4" name="灯片编号占位符 3"/>
          <p:cNvSpPr>
            <a:spLocks noGrp="1"/>
          </p:cNvSpPr>
          <p:nvPr>
            <p:ph type="sldNum" sz="quarter" idx="5"/>
          </p:nvPr>
        </p:nvSpPr>
        <p:spPr/>
        <p:txBody>
          <a:bodyPr/>
          <a:lstStyle/>
          <a:p>
            <a:fld id="{2DC781F8-6AEA-614F-AB91-FE1B8E99088B}" type="slidenum">
              <a:rPr kumimoji="1" lang="zh-CN" altLang="en-US" smtClean="0"/>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可即使共和之路再艰难，法国的民众也绝不退缩，人民都参与进来，不摧毁专制统治决不罢休，而且法国大革命的精神不仅影响了法国自己，连列宁都说，法国大革命的精神已经影响到了全世界。正是这场革命自带烈度强、范围广、影响深的特点，所以才被冠之以大革命。</a:t>
            </a:r>
            <a:endParaRPr kumimoji="1" lang="zh-CN" altLang="en-US" dirty="0"/>
          </a:p>
        </p:txBody>
      </p:sp>
      <p:sp>
        <p:nvSpPr>
          <p:cNvPr id="4" name="灯片编号占位符 3"/>
          <p:cNvSpPr>
            <a:spLocks noGrp="1"/>
          </p:cNvSpPr>
          <p:nvPr>
            <p:ph type="sldNum" sz="quarter" idx="5"/>
          </p:nvPr>
        </p:nvSpPr>
        <p:spPr/>
        <p:txBody>
          <a:bodyPr/>
          <a:lstStyle/>
          <a:p>
            <a:fld id="{2DC781F8-6AEA-614F-AB91-FE1B8E99088B}" type="slidenum">
              <a:rPr kumimoji="1" lang="zh-CN" altLang="en-US" smtClean="0"/>
            </a:fld>
            <a:endParaRPr kumimoji="1"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a:t>
            </a:r>
            <a:r>
              <a:rPr lang="en-US" altLang="zh-CN" dirty="0"/>
              <a:t>1789</a:t>
            </a:r>
            <a:r>
              <a:rPr lang="zh-CN" altLang="en-US" dirty="0"/>
              <a:t>年</a:t>
            </a:r>
            <a:r>
              <a:rPr lang="en-US" altLang="zh-CN" dirty="0"/>
              <a:t>7</a:t>
            </a:r>
            <a:r>
              <a:rPr lang="zh-CN" altLang="en-US" dirty="0"/>
              <a:t>月</a:t>
            </a:r>
            <a:r>
              <a:rPr lang="en-US" altLang="zh-CN" dirty="0"/>
              <a:t>14</a:t>
            </a:r>
            <a:r>
              <a:rPr lang="zh-CN" altLang="en-US" dirty="0"/>
              <a:t>日早晨，路易十六在自己的日记中写到，</a:t>
            </a:r>
            <a:r>
              <a:rPr lang="en-US" altLang="zh-CN" dirty="0"/>
              <a:t>14</a:t>
            </a:r>
            <a:r>
              <a:rPr lang="zh-CN" altLang="en-US" dirty="0"/>
              <a:t>日，星期二，无事。可后续发展真的没事吗？有事，而且有大事。发生了什么？请同学们阅读课本</a:t>
            </a:r>
            <a:r>
              <a:rPr lang="en-US" altLang="zh-CN" dirty="0"/>
              <a:t>88</a:t>
            </a:r>
            <a:r>
              <a:rPr lang="zh-CN" altLang="en-US" dirty="0"/>
              <a:t>页第一子目，概括一下法国大革命发生的原因。除此之外，还有没有其他的因素？当时的法国发生了以反对专制，宣传自由、平等和民主为中心的启蒙运动，为法国大革命提供了理论依据。</a:t>
            </a:r>
            <a:endParaRPr lang="zh-CN" altLang="en-US" dirty="0"/>
          </a:p>
        </p:txBody>
      </p:sp>
      <p:sp>
        <p:nvSpPr>
          <p:cNvPr id="4" name="灯片编号占位符 3"/>
          <p:cNvSpPr>
            <a:spLocks noGrp="1"/>
          </p:cNvSpPr>
          <p:nvPr>
            <p:ph type="sldNum" sz="quarter" idx="10"/>
          </p:nvPr>
        </p:nvSpPr>
        <p:spPr/>
        <p:txBody>
          <a:bodyPr/>
          <a:lstStyle/>
          <a:p>
            <a:fld id="{2DC781F8-6AEA-614F-AB91-FE1B8E99088B}"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大家观察这个过程，它像英国</a:t>
            </a:r>
            <a:r>
              <a:rPr lang="en-US" altLang="zh-CN" dirty="0"/>
              <a:t>《</a:t>
            </a:r>
            <a:r>
              <a:rPr lang="zh-CN" altLang="en-US" dirty="0"/>
              <a:t>权利法案</a:t>
            </a:r>
            <a:r>
              <a:rPr lang="en-US" altLang="zh-CN" dirty="0"/>
              <a:t>》</a:t>
            </a:r>
            <a:r>
              <a:rPr lang="zh-CN" altLang="en-US" dirty="0"/>
              <a:t>和美国的</a:t>
            </a:r>
            <a:r>
              <a:rPr lang="en-US" altLang="zh-CN" dirty="0"/>
              <a:t>《</a:t>
            </a:r>
            <a:r>
              <a:rPr lang="zh-CN" altLang="en-US" dirty="0"/>
              <a:t>独立宣言</a:t>
            </a:r>
            <a:r>
              <a:rPr lang="en-US" altLang="zh-CN" dirty="0"/>
              <a:t>》</a:t>
            </a:r>
            <a:r>
              <a:rPr lang="zh-CN" altLang="en-US" dirty="0"/>
              <a:t>一样，也有自己的一份重要文献，那就是</a:t>
            </a:r>
            <a:r>
              <a:rPr lang="en-US" altLang="zh-CN" dirty="0"/>
              <a:t>《</a:t>
            </a:r>
            <a:r>
              <a:rPr lang="zh-CN" altLang="en-US" dirty="0"/>
              <a:t>人权宣言</a:t>
            </a:r>
            <a:r>
              <a:rPr lang="en-US" altLang="zh-CN" dirty="0"/>
              <a:t>》</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DA31E2A-3FD8-4788-B6D6-00BACF943EA0}" type="slidenum">
              <a:rPr kumimoji="0" lang="zh-CN" altLang="en-US" sz="1200" b="0" i="0" u="none" strike="noStrike" kern="1200" cap="none" spc="0" normalizeH="0" baseline="0" noProof="0" smtClean="0">
                <a:ln>
                  <a:noFill/>
                </a:ln>
                <a:solidFill>
                  <a:prstClr val="black"/>
                </a:solidFill>
                <a:effectLst/>
                <a:uLnTx/>
                <a:uFillTx/>
                <a:latin typeface="黑体" panose="02010609060101010101" pitchFamily="49" charset="-122"/>
                <a:ea typeface="黑体" panose="02010609060101010101" pitchFamily="49" charset="-122"/>
                <a:cs typeface="+mn-cs"/>
              </a:rPr>
            </a:fld>
            <a:endParaRPr kumimoji="0"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大家读完</a:t>
            </a:r>
            <a:r>
              <a:rPr kumimoji="1" lang="en-US" altLang="zh-CN" dirty="0"/>
              <a:t>《</a:t>
            </a:r>
            <a:r>
              <a:rPr kumimoji="1" lang="zh-CN" altLang="en-US" dirty="0"/>
              <a:t>人权宣言</a:t>
            </a:r>
            <a:r>
              <a:rPr kumimoji="1" lang="en-US" altLang="zh-CN" dirty="0"/>
              <a:t>》</a:t>
            </a:r>
            <a:r>
              <a:rPr kumimoji="1" lang="zh-CN" altLang="en-US" dirty="0"/>
              <a:t>后，会发现它描绘的社会蓝图和过去的截然不同，所以这个宣言被称为旧制度的死亡证书和新制度的诞生证书</a:t>
            </a:r>
            <a:endParaRPr kumimoji="1" lang="zh-CN" altLang="en-US" dirty="0"/>
          </a:p>
          <a:p>
            <a:r>
              <a:rPr kumimoji="1" lang="zh-CN" altLang="en-US" dirty="0"/>
              <a:t>正当法国人民期待着新的国家诞生之时，欧洲各国组织了军队来干涉法国。而国内又有保王党乘机复辟。在内忧外患之下，法国的雅各宾派采取了极为严厉的统治措施。雅各宾派的首领罗伯斯庇尔颁布了一个</a:t>
            </a:r>
            <a:r>
              <a:rPr kumimoji="1" lang="en-US" altLang="zh-CN" dirty="0"/>
              <a:t>《</a:t>
            </a:r>
            <a:r>
              <a:rPr kumimoji="1" lang="zh-CN" altLang="en-US" dirty="0"/>
              <a:t>嫌疑人法</a:t>
            </a:r>
            <a:r>
              <a:rPr kumimoji="1" lang="en-US" altLang="zh-CN" dirty="0"/>
              <a:t>》</a:t>
            </a:r>
            <a:r>
              <a:rPr kumimoji="1" lang="zh-CN" altLang="en-US" dirty="0"/>
              <a:t>，规定只要怀疑有卖国行为的，未经审判就可以判死刑。后来扩张到和罗伯斯庇尔不和的，都会被判处死刑。其中就有一位罗兰夫人。</a:t>
            </a:r>
            <a:endParaRPr kumimoji="1" lang="zh-CN" altLang="en-US" dirty="0"/>
          </a:p>
        </p:txBody>
      </p:sp>
      <p:sp>
        <p:nvSpPr>
          <p:cNvPr id="4" name="灯片编号占位符 3"/>
          <p:cNvSpPr>
            <a:spLocks noGrp="1"/>
          </p:cNvSpPr>
          <p:nvPr>
            <p:ph type="sldNum" sz="quarter" idx="5"/>
          </p:nvPr>
        </p:nvSpPr>
        <p:spPr/>
        <p:txBody>
          <a:bodyPr/>
          <a:lstStyle/>
          <a:p>
            <a:fld id="{2DC781F8-6AEA-614F-AB91-FE1B8E99088B}"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大家观察这个过程，它像英国</a:t>
            </a:r>
            <a:r>
              <a:rPr lang="en-US" altLang="zh-CN" dirty="0"/>
              <a:t>《</a:t>
            </a:r>
            <a:r>
              <a:rPr lang="zh-CN" altLang="en-US" dirty="0"/>
              <a:t>权利法案</a:t>
            </a:r>
            <a:r>
              <a:rPr lang="en-US" altLang="zh-CN" dirty="0"/>
              <a:t>》</a:t>
            </a:r>
            <a:r>
              <a:rPr lang="zh-CN" altLang="en-US" dirty="0"/>
              <a:t>和美国的</a:t>
            </a:r>
            <a:r>
              <a:rPr lang="en-US" altLang="zh-CN" dirty="0"/>
              <a:t>《</a:t>
            </a:r>
            <a:r>
              <a:rPr lang="zh-CN" altLang="en-US" dirty="0"/>
              <a:t>独立宣言</a:t>
            </a:r>
            <a:r>
              <a:rPr lang="en-US" altLang="zh-CN" dirty="0"/>
              <a:t>》</a:t>
            </a:r>
            <a:r>
              <a:rPr lang="zh-CN" altLang="en-US" dirty="0"/>
              <a:t>一样，也有自己的一份重要文献，那就是</a:t>
            </a:r>
            <a:r>
              <a:rPr lang="en-US" altLang="zh-CN" dirty="0"/>
              <a:t>《</a:t>
            </a:r>
            <a:r>
              <a:rPr lang="zh-CN" altLang="en-US" dirty="0"/>
              <a:t>人权宣言</a:t>
            </a:r>
            <a:r>
              <a:rPr lang="en-US" altLang="zh-CN" dirty="0"/>
              <a:t>》</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DA31E2A-3FD8-4788-B6D6-00BACF943EA0}" type="slidenum">
              <a:rPr kumimoji="0" lang="zh-CN" altLang="en-US" sz="1200" b="0" i="0" u="none" strike="noStrike" kern="1200" cap="none" spc="0" normalizeH="0" baseline="0" noProof="0" smtClean="0">
                <a:ln>
                  <a:noFill/>
                </a:ln>
                <a:solidFill>
                  <a:prstClr val="black"/>
                </a:solidFill>
                <a:effectLst/>
                <a:uLnTx/>
                <a:uFillTx/>
                <a:latin typeface="黑体" panose="02010609060101010101" pitchFamily="49" charset="-122"/>
                <a:ea typeface="黑体" panose="02010609060101010101" pitchFamily="49" charset="-122"/>
                <a:cs typeface="+mn-cs"/>
              </a:rPr>
            </a:fld>
            <a:endParaRPr kumimoji="0"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kumimoji="1" lang="zh-CN" altLang="en-US" dirty="0"/>
              <a:t>今天，法国大革命的精神，自由、平等、博爱，已经刻在了法兰西的三色国旗里。可是，我还想问大家一个问题，法国大革命后，是否完全落实了</a:t>
            </a:r>
            <a:r>
              <a:rPr kumimoji="1" lang="en-US" altLang="zh-CN" dirty="0"/>
              <a:t>《</a:t>
            </a:r>
            <a:r>
              <a:rPr kumimoji="1" lang="zh-CN" altLang="en-US" dirty="0"/>
              <a:t>人权宣言</a:t>
            </a:r>
            <a:r>
              <a:rPr kumimoji="1" lang="en-US" altLang="zh-CN" dirty="0"/>
              <a:t>》</a:t>
            </a:r>
            <a:r>
              <a:rPr kumimoji="1" lang="zh-CN" altLang="en-US" dirty="0"/>
              <a:t>中的原则？</a:t>
            </a:r>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DC781F8-6AEA-614F-AB91-FE1B8E99088B}" type="slidenum">
              <a:rPr kumimoji="1" lang="zh-CN" altLang="en-US" sz="1200" b="0" i="0" u="none" strike="noStrike" kern="1200" cap="none" spc="0" normalizeH="0" baseline="0" noProof="0" smtClean="0">
                <a:ln>
                  <a:noFill/>
                </a:ln>
                <a:solidFill>
                  <a:prstClr val="black"/>
                </a:solidFill>
                <a:effectLst/>
                <a:uLnTx/>
                <a:uFillTx/>
                <a:latin typeface="黑体" panose="02010609060101010101" pitchFamily="49" charset="-122"/>
                <a:ea typeface="黑体" panose="02010609060101010101" pitchFamily="49" charset="-122"/>
                <a:cs typeface="+mn-cs"/>
              </a:rPr>
            </a:fld>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大家观察这个过程，它像英国</a:t>
            </a:r>
            <a:r>
              <a:rPr lang="en-US" altLang="zh-CN" dirty="0"/>
              <a:t>《</a:t>
            </a:r>
            <a:r>
              <a:rPr lang="zh-CN" altLang="en-US" dirty="0"/>
              <a:t>权利法案</a:t>
            </a:r>
            <a:r>
              <a:rPr lang="en-US" altLang="zh-CN" dirty="0"/>
              <a:t>》</a:t>
            </a:r>
            <a:r>
              <a:rPr lang="zh-CN" altLang="en-US" dirty="0"/>
              <a:t>和美国的</a:t>
            </a:r>
            <a:r>
              <a:rPr lang="en-US" altLang="zh-CN" dirty="0"/>
              <a:t>《</a:t>
            </a:r>
            <a:r>
              <a:rPr lang="zh-CN" altLang="en-US" dirty="0"/>
              <a:t>独立宣言</a:t>
            </a:r>
            <a:r>
              <a:rPr lang="en-US" altLang="zh-CN" dirty="0"/>
              <a:t>》</a:t>
            </a:r>
            <a:r>
              <a:rPr lang="zh-CN" altLang="en-US" dirty="0"/>
              <a:t>一样，也有自己的一份重要文献，那就是</a:t>
            </a:r>
            <a:r>
              <a:rPr lang="en-US" altLang="zh-CN" dirty="0"/>
              <a:t>《</a:t>
            </a:r>
            <a:r>
              <a:rPr lang="zh-CN" altLang="en-US" dirty="0"/>
              <a:t>人权宣言</a:t>
            </a:r>
            <a:r>
              <a:rPr lang="en-US" altLang="zh-CN" dirty="0"/>
              <a:t>》</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DA31E2A-3FD8-4788-B6D6-00BACF943EA0}" type="slidenum">
              <a:rPr kumimoji="0" lang="zh-CN" altLang="en-US" sz="1200" b="0" i="0" u="none" strike="noStrike" kern="1200" cap="none" spc="0" normalizeH="0" baseline="0" noProof="0" smtClean="0">
                <a:ln>
                  <a:noFill/>
                </a:ln>
                <a:solidFill>
                  <a:prstClr val="black"/>
                </a:solidFill>
                <a:effectLst/>
                <a:uLnTx/>
                <a:uFillTx/>
                <a:latin typeface="黑体" panose="02010609060101010101" pitchFamily="49" charset="-122"/>
                <a:ea typeface="黑体" panose="02010609060101010101" pitchFamily="49" charset="-122"/>
                <a:cs typeface="+mn-cs"/>
              </a:rPr>
            </a:fld>
            <a:endParaRPr kumimoji="0"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现在同学们能不能告诉我，罗伯斯庇尔的恐怖统治，违背了</a:t>
            </a:r>
            <a:r>
              <a:rPr kumimoji="1" lang="en-US" altLang="zh-CN" dirty="0"/>
              <a:t>《</a:t>
            </a:r>
            <a:r>
              <a:rPr kumimoji="1" lang="zh-CN" altLang="en-US" dirty="0"/>
              <a:t>人权宣言</a:t>
            </a:r>
            <a:r>
              <a:rPr kumimoji="1" lang="en-US" altLang="zh-CN" dirty="0"/>
              <a:t>》</a:t>
            </a:r>
            <a:r>
              <a:rPr kumimoji="1" lang="zh-CN" altLang="en-US" dirty="0"/>
              <a:t>中的哪些原则？</a:t>
            </a:r>
            <a:endParaRPr kumimoji="1" lang="en-US" altLang="zh-CN" dirty="0"/>
          </a:p>
          <a:p>
            <a:r>
              <a:rPr kumimoji="1" lang="zh-CN" altLang="en-US" dirty="0"/>
              <a:t>在内忧外患的情况下，法兰西的未来在何方？</a:t>
            </a:r>
            <a:endParaRPr kumimoji="1" lang="en-US" altLang="zh-CN" dirty="0"/>
          </a:p>
          <a:p>
            <a:endParaRPr kumimoji="1" lang="zh-CN" altLang="en-US" dirty="0"/>
          </a:p>
        </p:txBody>
      </p:sp>
      <p:sp>
        <p:nvSpPr>
          <p:cNvPr id="4" name="灯片编号占位符 3"/>
          <p:cNvSpPr>
            <a:spLocks noGrp="1"/>
          </p:cNvSpPr>
          <p:nvPr>
            <p:ph type="sldNum" sz="quarter" idx="5"/>
          </p:nvPr>
        </p:nvSpPr>
        <p:spPr/>
        <p:txBody>
          <a:bodyPr/>
          <a:lstStyle/>
          <a:p>
            <a:fld id="{2DC781F8-6AEA-614F-AB91-FE1B8E99088B}"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相关史事</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知识链接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知识探究</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9767570" y="51435"/>
            <a:ext cx="1957070" cy="7905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3119441" y="1334820"/>
            <a:ext cx="5830887" cy="998539"/>
          </a:xfrm>
          <a:prstGeom prst="rect">
            <a:avLst/>
          </a:prstGeom>
          <a:noFill/>
          <a:ln w="9525">
            <a:noFill/>
          </a:ln>
        </p:spPr>
      </p:pic>
      <p:sp>
        <p:nvSpPr>
          <p:cNvPr id="2" name="TextBox 1"/>
          <p:cNvSpPr txBox="1"/>
          <p:nvPr/>
        </p:nvSpPr>
        <p:spPr>
          <a:xfrm>
            <a:off x="4450705" y="1412777"/>
            <a:ext cx="3168352" cy="697627"/>
          </a:xfrm>
          <a:prstGeom prst="rect">
            <a:avLst/>
          </a:prstGeom>
          <a:noFill/>
        </p:spPr>
        <p:txBody>
          <a:bodyPr wrap="square" lIns="121914" tIns="60957" rIns="121914" bIns="60957"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4.png"/><Relationship Id="rId1" Type="http://schemas.openxmlformats.org/officeDocument/2006/relationships/tags" Target="../tags/tag34.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media/image9.tiff"/><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image" Target="../media/image10.tiff"/></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image" Target="../media/image11.png"/><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tags" Target="../tags/tag57.xml"/><Relationship Id="rId3" Type="http://schemas.openxmlformats.org/officeDocument/2006/relationships/image" Target="../media/image12.png"/><Relationship Id="rId2" Type="http://schemas.openxmlformats.org/officeDocument/2006/relationships/tags" Target="../tags/tag56.xml"/><Relationship Id="rId1" Type="http://schemas.openxmlformats.org/officeDocument/2006/relationships/tags" Target="../tags/tag5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5.tiff"/></Relationships>
</file>

<file path=ppt/slides/_rels/slide19.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1" Type="http://schemas.openxmlformats.org/officeDocument/2006/relationships/notesSlide" Target="../notesSlides/notesSlide14.xml"/><Relationship Id="rId10" Type="http://schemas.openxmlformats.org/officeDocument/2006/relationships/slideLayout" Target="../slideLayouts/slideLayout3.xml"/><Relationship Id="rId1" Type="http://schemas.openxmlformats.org/officeDocument/2006/relationships/tags" Target="../tags/tag58.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41.xml"/><Relationship Id="rId2" Type="http://schemas.openxmlformats.org/officeDocument/2006/relationships/image" Target="../media/image5.jpeg"/><Relationship Id="rId1" Type="http://schemas.openxmlformats.org/officeDocument/2006/relationships/tags" Target="../tags/tag4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image" Target="../media/image6.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0" y="0"/>
            <a:ext cx="12192000" cy="6858000"/>
          </a:xfrm>
          <a:prstGeom prst="rect">
            <a:avLst/>
          </a:prstGeom>
        </p:spPr>
      </p:pic>
      <p:cxnSp>
        <p:nvCxnSpPr>
          <p:cNvPr id="22" name="直接连接符 21"/>
          <p:cNvCxnSpPr/>
          <p:nvPr/>
        </p:nvCxnSpPr>
        <p:spPr>
          <a:xfrm>
            <a:off x="2699739" y="6790303"/>
            <a:ext cx="4012274" cy="0"/>
          </a:xfrm>
          <a:prstGeom prst="line">
            <a:avLst/>
          </a:prstGeom>
          <a:ln>
            <a:solidFill>
              <a:srgbClr val="2B4063"/>
            </a:solidFill>
          </a:ln>
        </p:spPr>
        <p:style>
          <a:lnRef idx="1">
            <a:schemeClr val="accent1"/>
          </a:lnRef>
          <a:fillRef idx="0">
            <a:schemeClr val="accent1"/>
          </a:fillRef>
          <a:effectRef idx="0">
            <a:schemeClr val="accent1"/>
          </a:effectRef>
          <a:fontRef idx="minor">
            <a:schemeClr val="tx1"/>
          </a:fontRef>
        </p:style>
      </p:cxnSp>
      <p:sp>
        <p:nvSpPr>
          <p:cNvPr id="5" name="星形: 四角 4"/>
          <p:cNvSpPr/>
          <p:nvPr/>
        </p:nvSpPr>
        <p:spPr>
          <a:xfrm>
            <a:off x="5217632" y="7372441"/>
            <a:ext cx="2012961" cy="111796"/>
          </a:xfrm>
          <a:prstGeom prst="star4">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6" name="星形: 四角 5"/>
          <p:cNvSpPr/>
          <p:nvPr/>
        </p:nvSpPr>
        <p:spPr>
          <a:xfrm>
            <a:off x="5089519" y="4467368"/>
            <a:ext cx="2012961" cy="111796"/>
          </a:xfrm>
          <a:prstGeom prst="star4">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2" name="矩形: 圆角 2"/>
          <p:cNvSpPr/>
          <p:nvPr>
            <p:custDataLst>
              <p:tags r:id="rId3"/>
            </p:custDataLst>
          </p:nvPr>
        </p:nvSpPr>
        <p:spPr>
          <a:xfrm>
            <a:off x="958850" y="1069340"/>
            <a:ext cx="10274300" cy="2976563"/>
          </a:xfrm>
          <a:prstGeom prst="roundRect">
            <a:avLst>
              <a:gd name="adj" fmla="val 7272"/>
            </a:avLst>
          </a:prstGeom>
          <a:solidFill>
            <a:srgbClr val="F0EFEF">
              <a:alpha val="80000"/>
            </a:srgbClr>
          </a:solidFill>
          <a:ln>
            <a:solidFill>
              <a:srgbClr val="F0EFE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6147" name="文本框 9"/>
          <p:cNvSpPr txBox="1"/>
          <p:nvPr>
            <p:custDataLst>
              <p:tags r:id="rId4"/>
            </p:custDataLst>
          </p:nvPr>
        </p:nvSpPr>
        <p:spPr>
          <a:xfrm>
            <a:off x="1219518" y="2622868"/>
            <a:ext cx="9869487"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sz="3600" b="1" dirty="0">
                <a:latin typeface="黑体" panose="02010609060101010101" pitchFamily="49" charset="-122"/>
                <a:ea typeface="黑体" panose="02010609060101010101" pitchFamily="49" charset="-122"/>
              </a:rPr>
              <a:t>第19课   </a:t>
            </a:r>
            <a:r>
              <a:rPr sz="3600" b="1" dirty="0" err="1">
                <a:latin typeface="黑体" panose="02010609060101010101" pitchFamily="49" charset="-122"/>
                <a:ea typeface="黑体" panose="02010609060101010101" pitchFamily="49" charset="-122"/>
              </a:rPr>
              <a:t>法国大革命和拿破仑帝国</a:t>
            </a:r>
            <a:endParaRPr sz="3600" b="1" dirty="0">
              <a:latin typeface="黑体" panose="02010609060101010101" pitchFamily="49" charset="-122"/>
              <a:ea typeface="黑体" panose="02010609060101010101" pitchFamily="49" charset="-122"/>
            </a:endParaRPr>
          </a:p>
        </p:txBody>
      </p:sp>
      <p:sp>
        <p:nvSpPr>
          <p:cNvPr id="8" name="矩形: 圆角 11"/>
          <p:cNvSpPr/>
          <p:nvPr>
            <p:custDataLst>
              <p:tags r:id="rId5"/>
            </p:custDataLst>
          </p:nvPr>
        </p:nvSpPr>
        <p:spPr>
          <a:xfrm>
            <a:off x="1828800" y="1442403"/>
            <a:ext cx="8534400" cy="40005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400" b="1" dirty="0">
                <a:solidFill>
                  <a:schemeClr val="bg1"/>
                </a:solidFill>
                <a:effectLst/>
                <a:latin typeface="黑体" panose="02010609060101010101" pitchFamily="49" charset="-122"/>
                <a:ea typeface="黑体" panose="02010609060101010101" pitchFamily="49" charset="-122"/>
                <a:cs typeface="仿宋" panose="02010609060101010101" charset="-122"/>
                <a:sym typeface="+mn-ea"/>
              </a:rPr>
              <a:t>第六单元 资本主义制度的初步确立</a:t>
            </a:r>
            <a:endParaRPr kumimoji="0" lang="zh-CN" altLang="en-US" sz="24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3" name="矩形: 圆角 8"/>
          <p:cNvSpPr/>
          <p:nvPr>
            <p:custDataLst>
              <p:tags r:id="rId6"/>
            </p:custDataLst>
          </p:nvPr>
        </p:nvSpPr>
        <p:spPr>
          <a:xfrm>
            <a:off x="1103313" y="1236028"/>
            <a:ext cx="9985375" cy="2643188"/>
          </a:xfrm>
          <a:prstGeom prst="roundRect">
            <a:avLst>
              <a:gd name="adj" fmla="val 7272"/>
            </a:avLst>
          </a:prstGeom>
          <a:noFill/>
          <a:ln>
            <a:solidFill>
              <a:srgbClr val="A09F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a:spLocks noChangeArrowheads="1"/>
          </p:cNvSpPr>
          <p:nvPr/>
        </p:nvSpPr>
        <p:spPr bwMode="auto">
          <a:xfrm>
            <a:off x="2951480" y="1027430"/>
            <a:ext cx="8811895" cy="2245360"/>
          </a:xfrm>
          <a:prstGeom prst="rect">
            <a:avLst/>
          </a:prstGeom>
          <a:solidFill>
            <a:schemeClr val="bg1"/>
          </a:solidFill>
          <a:ln w="57150">
            <a:solidFill>
              <a:srgbClr val="00B050"/>
            </a:solidFill>
            <a:miter lim="800000"/>
          </a:ln>
        </p:spPr>
        <p:txBody>
          <a:bodyPr wrap="square">
            <a:spAutoFit/>
          </a:bodyPr>
          <a:lstStyle/>
          <a:p>
            <a:pPr algn="just"/>
            <a:r>
              <a:rPr lang="zh-CN" altLang="en-US" sz="2800" dirty="0">
                <a:latin typeface="黑体" panose="02010609060101010101" pitchFamily="49" charset="-122"/>
                <a:ea typeface="黑体" panose="02010609060101010101" pitchFamily="49" charset="-122"/>
              </a:rPr>
              <a:t>据估计：在恐怖时期未经审判而匆忙处死者约</a:t>
            </a:r>
            <a:r>
              <a:rPr lang="en-US" altLang="zh-CN" sz="2800" dirty="0">
                <a:latin typeface="黑体" panose="02010609060101010101" pitchFamily="49" charset="-122"/>
                <a:ea typeface="黑体" panose="02010609060101010101" pitchFamily="49" charset="-122"/>
              </a:rPr>
              <a:t>4</a:t>
            </a:r>
            <a:r>
              <a:rPr lang="zh-CN" altLang="en-US" sz="2800" dirty="0">
                <a:latin typeface="黑体" panose="02010609060101010101" pitchFamily="49" charset="-122"/>
                <a:ea typeface="黑体" panose="02010609060101010101" pitchFamily="49" charset="-122"/>
              </a:rPr>
              <a:t>万人，其中第三等级占到了</a:t>
            </a:r>
            <a:r>
              <a:rPr lang="en-US" altLang="zh-CN" sz="2800" dirty="0">
                <a:latin typeface="黑体" panose="02010609060101010101" pitchFamily="49" charset="-122"/>
                <a:ea typeface="黑体" panose="02010609060101010101" pitchFamily="49" charset="-122"/>
              </a:rPr>
              <a:t>80%</a:t>
            </a:r>
            <a:r>
              <a:rPr lang="zh-CN" altLang="en-US" sz="2800" dirty="0">
                <a:latin typeface="黑体" panose="02010609060101010101" pitchFamily="49" charset="-122"/>
                <a:ea typeface="黑体" panose="02010609060101010101" pitchFamily="49" charset="-122"/>
              </a:rPr>
              <a:t>以上。同时，还把成千上万一时不理解大革命的农民，也一律认定为反革命，予以大规模的绞杀，</a:t>
            </a:r>
            <a:r>
              <a:rPr lang="en-US" altLang="zh-CN" sz="2800" dirty="0">
                <a:latin typeface="Arial" panose="020B0604020202020204" pitchFamily="34" charset="0"/>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有的村庄几乎全被杀光，连儿童、婴儿也难幸免。   </a:t>
            </a:r>
            <a:r>
              <a:rPr lang="zh-CN" altLang="en-US" sz="2800" dirty="0" smtClean="0">
                <a:latin typeface="黑体" panose="02010609060101010101" pitchFamily="49" charset="-122"/>
                <a:ea typeface="黑体" panose="02010609060101010101" pitchFamily="49" charset="-122"/>
              </a:rPr>
              <a:t>                </a:t>
            </a:r>
            <a:r>
              <a:rPr lang="zh-CN" altLang="en-US" dirty="0" smtClean="0">
                <a:solidFill>
                  <a:srgbClr val="000000"/>
                </a:solidFill>
                <a:latin typeface="黑体" panose="02010609060101010101" pitchFamily="49" charset="-122"/>
                <a:ea typeface="黑体" panose="02010609060101010101" pitchFamily="49" charset="-122"/>
              </a:rPr>
              <a:t> </a:t>
            </a:r>
            <a:r>
              <a:rPr lang="en-US" altLang="zh-CN" dirty="0">
                <a:solidFill>
                  <a:srgbClr val="000000"/>
                </a:solidFill>
                <a:latin typeface="Arial" panose="020B0604020202020204" pitchFamily="34" charset="0"/>
                <a:ea typeface="黑体" panose="02010609060101010101" pitchFamily="49" charset="-122"/>
              </a:rPr>
              <a:t>——</a:t>
            </a:r>
            <a:r>
              <a:rPr lang="en-US" altLang="zh-CN" dirty="0">
                <a:solidFill>
                  <a:srgbClr val="000000"/>
                </a:solidFill>
                <a:latin typeface="黑体" panose="02010609060101010101" pitchFamily="49" charset="-122"/>
                <a:ea typeface="黑体" panose="02010609060101010101" pitchFamily="49" charset="-122"/>
              </a:rPr>
              <a:t>《</a:t>
            </a:r>
            <a:r>
              <a:rPr lang="zh-CN" altLang="en-US" dirty="0">
                <a:solidFill>
                  <a:srgbClr val="000000"/>
                </a:solidFill>
                <a:latin typeface="黑体" panose="02010609060101010101" pitchFamily="49" charset="-122"/>
                <a:ea typeface="黑体" panose="02010609060101010101" pitchFamily="49" charset="-122"/>
              </a:rPr>
              <a:t>法国大革命反思</a:t>
            </a:r>
            <a:r>
              <a:rPr lang="en-US" altLang="zh-CN" dirty="0">
                <a:solidFill>
                  <a:srgbClr val="000000"/>
                </a:solidFill>
                <a:latin typeface="黑体" panose="02010609060101010101" pitchFamily="49" charset="-122"/>
                <a:ea typeface="黑体" panose="02010609060101010101" pitchFamily="49" charset="-122"/>
              </a:rPr>
              <a:t>》</a:t>
            </a:r>
            <a:endParaRPr lang="en-US" altLang="zh-CN" dirty="0">
              <a:solidFill>
                <a:srgbClr val="000000"/>
              </a:solidFill>
              <a:latin typeface="黑体" panose="02010609060101010101" pitchFamily="49" charset="-122"/>
              <a:ea typeface="黑体" panose="02010609060101010101" pitchFamily="49" charset="-122"/>
            </a:endParaRPr>
          </a:p>
        </p:txBody>
      </p:sp>
      <p:pic>
        <p:nvPicPr>
          <p:cNvPr id="6" name="图片 5" descr="t0167d460be0b310c68.webp"/>
          <p:cNvPicPr>
            <a:picLocks noChangeAspect="1"/>
          </p:cNvPicPr>
          <p:nvPr/>
        </p:nvPicPr>
        <p:blipFill>
          <a:blip r:embed="rId1"/>
          <a:srcRect l="12203" t="4921" r="3775" b="8306"/>
          <a:stretch>
            <a:fillRect/>
          </a:stretch>
        </p:blipFill>
        <p:spPr>
          <a:xfrm flipH="1">
            <a:off x="9612630" y="3797300"/>
            <a:ext cx="2150745" cy="2527300"/>
          </a:xfrm>
          <a:prstGeom prst="rect">
            <a:avLst/>
          </a:prstGeom>
        </p:spPr>
      </p:pic>
      <p:sp>
        <p:nvSpPr>
          <p:cNvPr id="8" name="矩形 7"/>
          <p:cNvSpPr/>
          <p:nvPr/>
        </p:nvSpPr>
        <p:spPr>
          <a:xfrm>
            <a:off x="660536" y="5083820"/>
            <a:ext cx="8602980" cy="768350"/>
          </a:xfrm>
          <a:prstGeom prst="rect">
            <a:avLst/>
          </a:prstGeom>
          <a:solidFill>
            <a:schemeClr val="accent2">
              <a:lumMod val="20000"/>
              <a:lumOff val="80000"/>
            </a:schemeClr>
          </a:solidFill>
        </p:spPr>
        <p:txBody>
          <a:bodyPr wrap="none">
            <a:spAutoFit/>
          </a:bodyPr>
          <a:lstStyle/>
          <a:p>
            <a:r>
              <a:rPr lang="zh-CN" altLang="zh-CN" sz="4400" dirty="0">
                <a:latin typeface="黑体" panose="02010609060101010101" pitchFamily="49" charset="-122"/>
                <a:ea typeface="黑体" panose="02010609060101010101" pitchFamily="49" charset="-122"/>
                <a:cs typeface="宋体" panose="02010600030101010101" pitchFamily="2" charset="-122"/>
              </a:rPr>
              <a:t>无边恐怖萧萧下，不尽人头滚滚来</a:t>
            </a:r>
            <a:endParaRPr lang="zh-CN" altLang="zh-CN" sz="4400" dirty="0">
              <a:latin typeface="黑体" panose="02010609060101010101" pitchFamily="49" charset="-122"/>
              <a:ea typeface="黑体" panose="02010609060101010101" pitchFamily="49" charset="-122"/>
              <a:cs typeface="宋体" panose="02010600030101010101" pitchFamily="2" charset="-122"/>
            </a:endParaRPr>
          </a:p>
        </p:txBody>
      </p:sp>
      <p:pic>
        <p:nvPicPr>
          <p:cNvPr id="9" name="图片 8"/>
          <p:cNvPicPr>
            <a:picLocks noChangeAspect="1"/>
          </p:cNvPicPr>
          <p:nvPr/>
        </p:nvPicPr>
        <p:blipFill>
          <a:blip r:embed="rId2"/>
          <a:stretch>
            <a:fillRect/>
          </a:stretch>
        </p:blipFill>
        <p:spPr>
          <a:xfrm>
            <a:off x="375920" y="952500"/>
            <a:ext cx="2470150" cy="2570480"/>
          </a:xfrm>
          <a:prstGeom prst="rect">
            <a:avLst/>
          </a:prstGeom>
        </p:spPr>
      </p:pic>
      <p:sp>
        <p:nvSpPr>
          <p:cNvPr id="10" name="矩形 9"/>
          <p:cNvSpPr/>
          <p:nvPr/>
        </p:nvSpPr>
        <p:spPr>
          <a:xfrm>
            <a:off x="575273" y="3627455"/>
            <a:ext cx="2490749" cy="645160"/>
          </a:xfrm>
          <a:prstGeom prst="rect">
            <a:avLst/>
          </a:prstGeom>
        </p:spPr>
        <p:txBody>
          <a:bodyPr wrap="square">
            <a:spAutoFit/>
          </a:bodyPr>
          <a:lstStyle/>
          <a:p>
            <a:r>
              <a:rPr lang="zh-CN" altLang="zh-CN" sz="3600" b="1" dirty="0">
                <a:latin typeface="黑体" panose="02010609060101010101" pitchFamily="49" charset="-122"/>
                <a:ea typeface="黑体" panose="02010609060101010101" pitchFamily="49" charset="-122"/>
                <a:cs typeface="宋体" panose="02010600030101010101" pitchFamily="2" charset="-122"/>
              </a:rPr>
              <a:t>罗兰夫人</a:t>
            </a:r>
            <a:endParaRPr lang="zh-CN" altLang="zh-CN" sz="3600" b="1" dirty="0">
              <a:latin typeface="黑体" panose="02010609060101010101" pitchFamily="49" charset="-122"/>
              <a:ea typeface="黑体" panose="02010609060101010101" pitchFamily="49" charset="-122"/>
              <a:cs typeface="宋体" panose="02010600030101010101" pitchFamily="2" charset="-122"/>
            </a:endParaRPr>
          </a:p>
        </p:txBody>
      </p:sp>
      <p:sp>
        <p:nvSpPr>
          <p:cNvPr id="11" name="文本框 4"/>
          <p:cNvSpPr txBox="1"/>
          <p:nvPr/>
        </p:nvSpPr>
        <p:spPr>
          <a:xfrm>
            <a:off x="4666029" y="125352"/>
            <a:ext cx="2728302" cy="645160"/>
          </a:xfrm>
          <a:prstGeom prst="rect">
            <a:avLst/>
          </a:prstGeom>
          <a:noFill/>
        </p:spPr>
        <p:txBody>
          <a:bodyPr wrap="square" rtlCol="0" anchor="t">
            <a:spAutoFit/>
          </a:bodyPr>
          <a:lstStyle/>
          <a:p>
            <a:r>
              <a:rPr sz="3600" b="1" dirty="0" err="1">
                <a:latin typeface="黑体" panose="02010609060101010101" pitchFamily="49" charset="-122"/>
                <a:ea typeface="黑体" panose="02010609060101010101" pitchFamily="49" charset="-122"/>
                <a:sym typeface="+mn-ea"/>
              </a:rPr>
              <a:t>法国大革命</a:t>
            </a:r>
            <a:endParaRPr lang="zh-CN" altLang="en-US" sz="3600" b="1" dirty="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344805" y="3747072"/>
            <a:ext cx="11423015" cy="17145"/>
          </a:xfrm>
          <a:prstGeom prst="straightConnector1">
            <a:avLst/>
          </a:prstGeom>
          <a:ln w="38100">
            <a:tailEnd type="arrow" w="med" len="med"/>
          </a:ln>
        </p:spPr>
        <p:style>
          <a:lnRef idx="3">
            <a:schemeClr val="dk1"/>
          </a:lnRef>
          <a:fillRef idx="0">
            <a:schemeClr val="dk1"/>
          </a:fillRef>
          <a:effectRef idx="2">
            <a:schemeClr val="dk1"/>
          </a:effectRef>
          <a:fontRef idx="minor">
            <a:schemeClr val="tx1"/>
          </a:fontRef>
        </p:style>
      </p:cxnSp>
      <p:cxnSp>
        <p:nvCxnSpPr>
          <p:cNvPr id="7" name="直接连接符 6"/>
          <p:cNvCxnSpPr/>
          <p:nvPr/>
        </p:nvCxnSpPr>
        <p:spPr>
          <a:xfrm flipH="1">
            <a:off x="1102993" y="3607261"/>
            <a:ext cx="1" cy="16109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30955" y="4306962"/>
            <a:ext cx="11675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rPr>
              <a:t>开始</a:t>
            </a:r>
            <a:endParaRPr kumimoji="0" lang="zh-CN" altLang="en-US" sz="32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endParaRPr>
          </a:p>
        </p:txBody>
      </p:sp>
      <p:cxnSp>
        <p:nvCxnSpPr>
          <p:cNvPr id="11" name="直接连接符 10"/>
          <p:cNvCxnSpPr/>
          <p:nvPr/>
        </p:nvCxnSpPr>
        <p:spPr>
          <a:xfrm>
            <a:off x="2851785" y="3559520"/>
            <a:ext cx="0" cy="208833"/>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00497" y="3768353"/>
            <a:ext cx="165690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1789.7</a:t>
            </a:r>
            <a:r>
              <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.14</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5" name="文本框 14"/>
          <p:cNvSpPr txBox="1"/>
          <p:nvPr/>
        </p:nvSpPr>
        <p:spPr>
          <a:xfrm>
            <a:off x="3798776"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1791</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6" name="文本框 15"/>
          <p:cNvSpPr txBox="1"/>
          <p:nvPr/>
        </p:nvSpPr>
        <p:spPr>
          <a:xfrm>
            <a:off x="6325242"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1793</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8" name="直接连接符 17"/>
          <p:cNvCxnSpPr/>
          <p:nvPr/>
        </p:nvCxnSpPr>
        <p:spPr>
          <a:xfrm>
            <a:off x="5687060" y="3559520"/>
            <a:ext cx="0" cy="208833"/>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904000" y="3559520"/>
            <a:ext cx="0"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493845"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1794</a:t>
            </a:r>
            <a:endPar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5" name="矩形 24"/>
          <p:cNvSpPr/>
          <p:nvPr/>
        </p:nvSpPr>
        <p:spPr>
          <a:xfrm>
            <a:off x="498156" y="1182231"/>
            <a:ext cx="1209675" cy="2246769"/>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solidFill>
                    <a:srgbClr val="C00000"/>
                  </a:solid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巴黎民众攻占巴士底狱</a:t>
            </a:r>
            <a:endParaRPr kumimoji="0" lang="zh-CN" altLang="en-US" sz="2800" b="1" i="0" u="none" strike="noStrike" kern="1200" cap="none" spc="0" normalizeH="0" baseline="0" noProof="0" dirty="0">
              <a:ln>
                <a:solidFill>
                  <a:srgbClr val="C00000"/>
                </a:solid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 name="文本框 1"/>
          <p:cNvSpPr txBox="1"/>
          <p:nvPr/>
        </p:nvSpPr>
        <p:spPr>
          <a:xfrm>
            <a:off x="2294792" y="3717000"/>
            <a:ext cx="117754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1789.8</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接连接符 2"/>
          <p:cNvCxnSpPr>
            <a:endCxn id="15" idx="0"/>
          </p:cNvCxnSpPr>
          <p:nvPr/>
        </p:nvCxnSpPr>
        <p:spPr>
          <a:xfrm flipH="1">
            <a:off x="4291854" y="3559520"/>
            <a:ext cx="1381"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253845"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1792</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2" name="直接连接符 11"/>
          <p:cNvCxnSpPr/>
          <p:nvPr/>
        </p:nvCxnSpPr>
        <p:spPr>
          <a:xfrm>
            <a:off x="6668770" y="3559520"/>
            <a:ext cx="0"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057400" y="1562759"/>
            <a:ext cx="1503485" cy="1815882"/>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制宪议会通过</a:t>
            </a:r>
            <a:r>
              <a:rPr kumimoji="0" lang="en-US" altLang="zh-CN"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人权宣言</a:t>
            </a:r>
            <a:r>
              <a:rPr kumimoji="0" lang="en-US" altLang="zh-CN"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a:t>
            </a:r>
            <a:endPar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3" name="文本框 22"/>
          <p:cNvSpPr txBox="1"/>
          <p:nvPr/>
        </p:nvSpPr>
        <p:spPr>
          <a:xfrm>
            <a:off x="-585788" y="1357313"/>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1" name="文本框 4"/>
          <p:cNvSpPr txBox="1"/>
          <p:nvPr/>
        </p:nvSpPr>
        <p:spPr>
          <a:xfrm>
            <a:off x="4666029" y="125352"/>
            <a:ext cx="2728302" cy="645160"/>
          </a:xfrm>
          <a:prstGeom prst="rect">
            <a:avLst/>
          </a:prstGeom>
          <a:noFill/>
        </p:spPr>
        <p:txBody>
          <a:bodyPr wrap="square" rtlCol="0" anchor="t">
            <a:spAutoFit/>
          </a:bodyPr>
          <a:lstStyle/>
          <a:p>
            <a:r>
              <a:rPr sz="3600" b="1" dirty="0" err="1">
                <a:latin typeface="黑体" panose="02010609060101010101" pitchFamily="49" charset="-122"/>
                <a:ea typeface="黑体" panose="02010609060101010101" pitchFamily="49" charset="-122"/>
                <a:sym typeface="+mn-ea"/>
              </a:rPr>
              <a:t>法国大革命</a:t>
            </a:r>
            <a:endParaRPr lang="zh-CN" altLang="en-US" sz="3600" b="1" dirty="0">
              <a:latin typeface="黑体" panose="02010609060101010101" pitchFamily="49" charset="-122"/>
              <a:ea typeface="黑体" panose="02010609060101010101" pitchFamily="49" charset="-122"/>
              <a:sym typeface="+mn-ea"/>
            </a:endParaRPr>
          </a:p>
        </p:txBody>
      </p:sp>
      <p:sp>
        <p:nvSpPr>
          <p:cNvPr id="24" name="文本框 28"/>
          <p:cNvSpPr txBox="1"/>
          <p:nvPr/>
        </p:nvSpPr>
        <p:spPr>
          <a:xfrm>
            <a:off x="3798776" y="1564768"/>
            <a:ext cx="923289" cy="1815882"/>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制宪议会制定宪法</a:t>
            </a:r>
            <a:endParaRPr kumimoji="0" lang="zh-CN" altLang="en-US" sz="1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6" name="矩形 25"/>
          <p:cNvSpPr/>
          <p:nvPr/>
        </p:nvSpPr>
        <p:spPr>
          <a:xfrm>
            <a:off x="5228907" y="1192434"/>
            <a:ext cx="916305" cy="2245360"/>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法兰西第一共和国成立</a:t>
            </a:r>
            <a:endPar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7" name="矩形 26"/>
          <p:cNvSpPr/>
          <p:nvPr/>
        </p:nvSpPr>
        <p:spPr>
          <a:xfrm>
            <a:off x="6383972" y="914473"/>
            <a:ext cx="569595" cy="2676525"/>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处死路易十六</a:t>
            </a:r>
            <a:endPar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8" name="文本框 40"/>
          <p:cNvSpPr txBox="1"/>
          <p:nvPr/>
        </p:nvSpPr>
        <p:spPr>
          <a:xfrm>
            <a:off x="8433508" y="4238594"/>
            <a:ext cx="1142976" cy="1077218"/>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7030A0"/>
                </a:solidFill>
                <a:uLnTx/>
                <a:uFillTx/>
                <a:latin typeface="黑体" panose="02010609060101010101" pitchFamily="49" charset="-122"/>
                <a:ea typeface="黑体" panose="02010609060101010101" pitchFamily="49" charset="-122"/>
              </a:rPr>
              <a:t>革命结束</a:t>
            </a:r>
            <a:endParaRPr kumimoji="0" lang="zh-CN" altLang="en-US" sz="3200" b="1" i="0" u="none" strike="noStrike" kern="1200" cap="none" spc="0" normalizeH="0" baseline="0" noProof="0" dirty="0">
              <a:ln>
                <a:noFill/>
              </a:ln>
              <a:solidFill>
                <a:srgbClr val="7030A0"/>
              </a:solidFill>
              <a:uLnTx/>
              <a:uFillTx/>
              <a:latin typeface="黑体" panose="02010609060101010101" pitchFamily="49" charset="-122"/>
              <a:ea typeface="黑体" panose="02010609060101010101" pitchFamily="49" charset="-122"/>
            </a:endParaRPr>
          </a:p>
        </p:txBody>
      </p:sp>
      <p:sp>
        <p:nvSpPr>
          <p:cNvPr id="29" name="矩形 28"/>
          <p:cNvSpPr/>
          <p:nvPr/>
        </p:nvSpPr>
        <p:spPr>
          <a:xfrm>
            <a:off x="7939454" y="2134235"/>
            <a:ext cx="1858596" cy="1378585"/>
          </a:xfrm>
          <a:prstGeom prst="rect">
            <a:avLst/>
          </a:prstGeom>
          <a:solidFill>
            <a:schemeClr val="accent4">
              <a:lumMod val="20000"/>
              <a:lumOff val="80000"/>
            </a:schemeClr>
          </a:solidFill>
          <a:ln>
            <a:solidFill>
              <a:srgbClr val="7030A0"/>
            </a:solidFill>
          </a:ln>
        </p:spPr>
        <p:txBody>
          <a:bodyPr wrap="square"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热月政变（处死罗伯斯庇尔）</a:t>
            </a:r>
            <a:endPar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barn(inVertical)">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arn(inVertical)">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5" grpId="0"/>
      <p:bldP spid="30" grpId="0"/>
      <p:bldP spid="24" grpId="0"/>
      <p:bldP spid="26" grpId="0"/>
      <p:bldP spid="27" grpId="0"/>
      <p:bldP spid="28" grpId="0" bldLvl="0" animBg="1"/>
      <p:bldP spid="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07200"/>
          </a:xfrm>
          <a:prstGeom prst="rect">
            <a:avLst/>
          </a:prstGeom>
        </p:spPr>
      </p:pic>
      <p:sp>
        <p:nvSpPr>
          <p:cNvPr id="2" name="文本框 1"/>
          <p:cNvSpPr txBox="1"/>
          <p:nvPr/>
        </p:nvSpPr>
        <p:spPr>
          <a:xfrm>
            <a:off x="2596836" y="310520"/>
            <a:ext cx="6998328" cy="923330"/>
          </a:xfrm>
          <a:prstGeom prst="rect">
            <a:avLst/>
          </a:prstGeom>
          <a:solidFill>
            <a:schemeClr val="accent4">
              <a:lumMod val="75000"/>
            </a:schemeClr>
          </a:solidFill>
        </p:spPr>
        <p:txBody>
          <a:bodyPr wrap="square" rtlCol="0">
            <a:spAutoFit/>
          </a:bodyPr>
          <a:lstStyle/>
          <a:p>
            <a:pPr algn="ctr"/>
            <a:r>
              <a:rPr kumimoji="1" lang="zh-CN" altLang="en-US" sz="5400" b="1" dirty="0">
                <a:solidFill>
                  <a:schemeClr val="bg1"/>
                </a:solidFill>
                <a:ea typeface="黑体" panose="02010609060101010101" pitchFamily="49" charset="-122"/>
              </a:rPr>
              <a:t>法兰西的未来在何方？</a:t>
            </a:r>
            <a:endParaRPr kumimoji="1" lang="zh-CN" altLang="en-US" sz="5400" b="1" dirty="0">
              <a:solidFill>
                <a:schemeClr val="bg1"/>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黑体" panose="02010609060101010101" pitchFamily="49" charset="-122"/>
              <a:ea typeface="黑体" panose="02010609060101010101" pitchFamily="49" charset="-122"/>
            </a:endParaRPr>
          </a:p>
        </p:txBody>
      </p:sp>
      <p:sp>
        <p:nvSpPr>
          <p:cNvPr id="7"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黑体" panose="02010609060101010101" pitchFamily="49" charset="-122"/>
              <a:ea typeface="黑体" panose="02010609060101010101" pitchFamily="49" charset="-122"/>
            </a:endParaRPr>
          </a:p>
        </p:txBody>
      </p:sp>
      <p:pic>
        <p:nvPicPr>
          <p:cNvPr id="9" name="图片 8" descr="C:\Users\Kingsoft\Desktop\活动\activity-adults-adventure-1246955.jpgactivity-adults-adventure-1246955"/>
          <p:cNvPicPr>
            <a:picLocks noChangeAspect="1"/>
          </p:cNvPicPr>
          <p:nvPr>
            <p:custDataLst>
              <p:tags r:id="rId3"/>
            </p:custDataLst>
          </p:nvPr>
        </p:nvPicPr>
        <p:blipFill rotWithShape="1">
          <a:blip r:embed="rId4"/>
          <a:srcRect/>
          <a:stretch>
            <a:fillRect/>
          </a:stretch>
        </p:blipFill>
        <p:spPr>
          <a:xfrm>
            <a:off x="-1" y="6695"/>
            <a:ext cx="5640701" cy="6851305"/>
          </a:xfrm>
          <a:prstGeom prst="rect">
            <a:avLst/>
          </a:prstGeom>
        </p:spPr>
      </p:pic>
      <p:sp>
        <p:nvSpPr>
          <p:cNvPr id="11" name="任意多边形: 形状 10"/>
          <p:cNvSpPr/>
          <p:nvPr>
            <p:custDataLst>
              <p:tags r:id="rId5"/>
            </p:custDataLst>
          </p:nvPr>
        </p:nvSpPr>
        <p:spPr>
          <a:xfrm>
            <a:off x="5767068" y="-1"/>
            <a:ext cx="6424932" cy="6858001"/>
          </a:xfrm>
          <a:custGeom>
            <a:avLst/>
            <a:gdLst>
              <a:gd name="connsiteX0" fmla="*/ 0 w 3875314"/>
              <a:gd name="connsiteY0" fmla="*/ 0 h 2954460"/>
              <a:gd name="connsiteX1" fmla="*/ 3875314 w 3875314"/>
              <a:gd name="connsiteY1" fmla="*/ 0 h 2954460"/>
              <a:gd name="connsiteX2" fmla="*/ 3875314 w 3875314"/>
              <a:gd name="connsiteY2" fmla="*/ 2954460 h 2954460"/>
              <a:gd name="connsiteX3" fmla="*/ 0 w 3875314"/>
              <a:gd name="connsiteY3" fmla="*/ 2954460 h 2954460"/>
            </a:gdLst>
            <a:ahLst/>
            <a:cxnLst>
              <a:cxn ang="0">
                <a:pos x="connsiteX0" y="connsiteY0"/>
              </a:cxn>
              <a:cxn ang="0">
                <a:pos x="connsiteX1" y="connsiteY1"/>
              </a:cxn>
              <a:cxn ang="0">
                <a:pos x="connsiteX2" y="connsiteY2"/>
              </a:cxn>
              <a:cxn ang="0">
                <a:pos x="connsiteX3" y="connsiteY3"/>
              </a:cxn>
            </a:cxnLst>
            <a:rect l="l" t="t" r="r" b="b"/>
            <a:pathLst>
              <a:path w="3875314" h="2954460">
                <a:moveTo>
                  <a:pt x="0" y="0"/>
                </a:moveTo>
                <a:lnTo>
                  <a:pt x="3875314" y="0"/>
                </a:lnTo>
                <a:lnTo>
                  <a:pt x="3875314" y="2954460"/>
                </a:lnTo>
                <a:lnTo>
                  <a:pt x="0" y="2954460"/>
                </a:lnTo>
                <a:close/>
              </a:path>
            </a:pathLst>
          </a:custGeom>
          <a:solidFill>
            <a:srgbClr val="175047"/>
          </a:solidFill>
          <a:ln w="76200">
            <a:noFill/>
          </a:ln>
          <a:effectLst>
            <a:outerShdw blurRad="139700" dist="635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黑体" panose="02010609060101010101" pitchFamily="49" charset="-122"/>
              <a:ea typeface="黑体" panose="02010609060101010101" pitchFamily="49" charset="-122"/>
            </a:endParaRPr>
          </a:p>
        </p:txBody>
      </p:sp>
      <p:sp>
        <p:nvSpPr>
          <p:cNvPr id="4" name="圆角矩形 3"/>
          <p:cNvSpPr/>
          <p:nvPr>
            <p:custDataLst>
              <p:tags r:id="rId6"/>
            </p:custDataLst>
          </p:nvPr>
        </p:nvSpPr>
        <p:spPr>
          <a:xfrm>
            <a:off x="11106150" y="6386513"/>
            <a:ext cx="357205" cy="102823"/>
          </a:xfrm>
          <a:prstGeom prst="roundRect">
            <a:avLst>
              <a:gd name="adj" fmla="val 50000"/>
            </a:avLst>
          </a:prstGeom>
          <a:solidFill>
            <a:srgbClr val="227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黑体" panose="02010609060101010101" pitchFamily="49" charset="-122"/>
              <a:ea typeface="黑体" panose="02010609060101010101" pitchFamily="49" charset="-122"/>
            </a:endParaRPr>
          </a:p>
        </p:txBody>
      </p:sp>
      <p:sp>
        <p:nvSpPr>
          <p:cNvPr id="5" name="文本框 4"/>
          <p:cNvSpPr txBox="1"/>
          <p:nvPr>
            <p:custDataLst>
              <p:tags r:id="rId7"/>
            </p:custDataLst>
          </p:nvPr>
        </p:nvSpPr>
        <p:spPr>
          <a:xfrm>
            <a:off x="5893433" y="375067"/>
            <a:ext cx="6172199" cy="6114559"/>
          </a:xfrm>
          <a:prstGeom prst="rect">
            <a:avLst/>
          </a:prstGeom>
          <a:noFill/>
        </p:spPr>
        <p:txBody>
          <a:bodyPr wrap="square" rtlCol="0">
            <a:spAutoFit/>
            <a:scene3d>
              <a:camera prst="orthographicFront"/>
              <a:lightRig rig="threePt" dir="t"/>
            </a:scene3d>
          </a:bodyPr>
          <a:lstStyle/>
          <a:p>
            <a:pPr>
              <a:lnSpc>
                <a:spcPct val="150000"/>
              </a:lnSpc>
            </a:pPr>
            <a:r>
              <a:rPr lang="en-US" altLang="zh-CN" sz="2400" b="1" dirty="0">
                <a:solidFill>
                  <a:schemeClr val="bg1"/>
                </a:solidFill>
                <a:ea typeface="黑体" panose="02010609060101010101" pitchFamily="49" charset="-122"/>
              </a:rPr>
              <a:t>1769</a:t>
            </a:r>
            <a:r>
              <a:rPr lang="zh-CN" altLang="zh-CN" sz="2400" b="1" dirty="0">
                <a:solidFill>
                  <a:schemeClr val="bg1"/>
                </a:solidFill>
                <a:ea typeface="黑体" panose="02010609060101010101" pitchFamily="49" charset="-122"/>
              </a:rPr>
              <a:t>年</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生于法国科西嘉岛。</a:t>
            </a:r>
            <a:endParaRPr lang="zh-CN" altLang="zh-CN" sz="2400" b="1" dirty="0">
              <a:solidFill>
                <a:schemeClr val="bg1"/>
              </a:solidFill>
              <a:ea typeface="黑体" panose="02010609060101010101" pitchFamily="49" charset="-122"/>
            </a:endParaRPr>
          </a:p>
          <a:p>
            <a:pPr>
              <a:lnSpc>
                <a:spcPct val="150000"/>
              </a:lnSpc>
            </a:pPr>
            <a:r>
              <a:rPr lang="en-US" altLang="zh-CN" sz="2400" b="1" dirty="0">
                <a:solidFill>
                  <a:schemeClr val="bg1"/>
                </a:solidFill>
                <a:ea typeface="黑体" panose="02010609060101010101" pitchFamily="49" charset="-122"/>
              </a:rPr>
              <a:t>1779</a:t>
            </a:r>
            <a:r>
              <a:rPr lang="zh-CN" altLang="zh-CN" sz="2400" b="1" dirty="0">
                <a:solidFill>
                  <a:schemeClr val="bg1"/>
                </a:solidFill>
                <a:ea typeface="黑体" panose="02010609060101010101" pitchFamily="49" charset="-122"/>
              </a:rPr>
              <a:t>年</a:t>
            </a:r>
            <a:r>
              <a:rPr lang="en-US" altLang="zh-CN" sz="2400" b="1" dirty="0">
                <a:solidFill>
                  <a:schemeClr val="bg1"/>
                </a:solidFill>
                <a:ea typeface="黑体" panose="02010609060101010101" pitchFamily="49" charset="-122"/>
              </a:rPr>
              <a:t>,10</a:t>
            </a:r>
            <a:r>
              <a:rPr lang="zh-CN" altLang="zh-CN" sz="2400" b="1" dirty="0">
                <a:solidFill>
                  <a:schemeClr val="bg1"/>
                </a:solidFill>
                <a:ea typeface="黑体" panose="02010609060101010101" pitchFamily="49" charset="-122"/>
              </a:rPr>
              <a:t>岁入布里埃纳军校</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数学天赋过人。</a:t>
            </a:r>
            <a:endParaRPr lang="zh-CN" altLang="zh-CN" sz="2400" b="1" dirty="0">
              <a:solidFill>
                <a:schemeClr val="bg1"/>
              </a:solidFill>
              <a:ea typeface="黑体" panose="02010609060101010101" pitchFamily="49" charset="-122"/>
            </a:endParaRPr>
          </a:p>
          <a:p>
            <a:pPr>
              <a:lnSpc>
                <a:spcPct val="150000"/>
              </a:lnSpc>
            </a:pPr>
            <a:r>
              <a:rPr lang="en-US" altLang="zh-CN" sz="2400" b="1" dirty="0">
                <a:solidFill>
                  <a:schemeClr val="bg1"/>
                </a:solidFill>
                <a:ea typeface="黑体" panose="02010609060101010101" pitchFamily="49" charset="-122"/>
              </a:rPr>
              <a:t>1789</a:t>
            </a:r>
            <a:r>
              <a:rPr lang="zh-CN" altLang="zh-CN" sz="2400" b="1" dirty="0">
                <a:solidFill>
                  <a:schemeClr val="bg1"/>
                </a:solidFill>
                <a:ea typeface="黑体" panose="02010609060101010101" pitchFamily="49" charset="-122"/>
              </a:rPr>
              <a:t>年</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法国大革命爆发后</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立志投身革命</a:t>
            </a:r>
            <a:endParaRPr lang="zh-CN" altLang="zh-CN" sz="2400" b="1" dirty="0">
              <a:solidFill>
                <a:schemeClr val="bg1"/>
              </a:solidFill>
              <a:ea typeface="黑体" panose="02010609060101010101" pitchFamily="49" charset="-122"/>
            </a:endParaRPr>
          </a:p>
          <a:p>
            <a:pPr>
              <a:lnSpc>
                <a:spcPct val="150000"/>
              </a:lnSpc>
            </a:pPr>
            <a:r>
              <a:rPr lang="en-US" altLang="zh-CN" sz="2400" b="1" dirty="0">
                <a:solidFill>
                  <a:schemeClr val="bg1"/>
                </a:solidFill>
                <a:ea typeface="黑体" panose="02010609060101010101" pitchFamily="49" charset="-122"/>
              </a:rPr>
              <a:t>1793</a:t>
            </a:r>
            <a:r>
              <a:rPr lang="zh-CN" altLang="zh-CN" sz="2400" b="1" dirty="0">
                <a:solidFill>
                  <a:schemeClr val="bg1"/>
                </a:solidFill>
                <a:ea typeface="黑体" panose="02010609060101010101" pitchFamily="49" charset="-122"/>
              </a:rPr>
              <a:t>年</a:t>
            </a:r>
            <a:r>
              <a:rPr lang="en-US" altLang="zh-CN" sz="2400" b="1" dirty="0">
                <a:solidFill>
                  <a:schemeClr val="bg1"/>
                </a:solidFill>
                <a:ea typeface="黑体" panose="02010609060101010101" pitchFamily="49" charset="-122"/>
              </a:rPr>
              <a:t>,24</a:t>
            </a:r>
            <a:r>
              <a:rPr lang="zh-CN" altLang="zh-CN" sz="2400" b="1" dirty="0">
                <a:solidFill>
                  <a:schemeClr val="bg1"/>
                </a:solidFill>
                <a:ea typeface="黑体" panose="02010609060101010101" pitchFamily="49" charset="-122"/>
              </a:rPr>
              <a:t>岁被授予准将</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欧洲军事史首例。</a:t>
            </a:r>
            <a:endParaRPr lang="zh-CN" altLang="zh-CN" sz="2400" b="1" dirty="0">
              <a:solidFill>
                <a:schemeClr val="bg1"/>
              </a:solidFill>
              <a:ea typeface="黑体" panose="02010609060101010101" pitchFamily="49" charset="-122"/>
            </a:endParaRPr>
          </a:p>
          <a:p>
            <a:pPr>
              <a:lnSpc>
                <a:spcPct val="150000"/>
              </a:lnSpc>
            </a:pPr>
            <a:r>
              <a:rPr lang="en-US" altLang="zh-CN" sz="2400" b="1" dirty="0">
                <a:solidFill>
                  <a:schemeClr val="bg1"/>
                </a:solidFill>
                <a:ea typeface="黑体" panose="02010609060101010101" pitchFamily="49" charset="-122"/>
              </a:rPr>
              <a:t>1796</a:t>
            </a:r>
            <a:r>
              <a:rPr lang="zh-CN" altLang="zh-CN" sz="2400" b="1" dirty="0">
                <a:solidFill>
                  <a:schemeClr val="bg1"/>
                </a:solidFill>
                <a:ea typeface="黑体" panose="02010609060101010101" pitchFamily="49" charset="-122"/>
              </a:rPr>
              <a:t>年</a:t>
            </a:r>
            <a:r>
              <a:rPr lang="en-US" altLang="zh-CN" sz="2400" b="1" dirty="0">
                <a:solidFill>
                  <a:schemeClr val="bg1"/>
                </a:solidFill>
                <a:ea typeface="黑体" panose="02010609060101010101" pitchFamily="49" charset="-122"/>
              </a:rPr>
              <a:t>,27</a:t>
            </a:r>
            <a:r>
              <a:rPr lang="zh-CN" altLang="zh-CN" sz="2400" b="1" dirty="0">
                <a:solidFill>
                  <a:schemeClr val="bg1"/>
                </a:solidFill>
                <a:ea typeface="黑体" panose="02010609060101010101" pitchFamily="49" charset="-122"/>
              </a:rPr>
              <a:t>岁任法国驻意大利方面军司令。</a:t>
            </a:r>
            <a:endParaRPr lang="zh-CN" altLang="zh-CN" sz="2400" b="1" dirty="0">
              <a:solidFill>
                <a:schemeClr val="bg1"/>
              </a:solidFill>
              <a:ea typeface="黑体" panose="02010609060101010101" pitchFamily="49" charset="-122"/>
            </a:endParaRPr>
          </a:p>
          <a:p>
            <a:pPr>
              <a:lnSpc>
                <a:spcPct val="150000"/>
              </a:lnSpc>
            </a:pPr>
            <a:r>
              <a:rPr lang="en-US" altLang="zh-CN" sz="2400" b="1" dirty="0">
                <a:solidFill>
                  <a:schemeClr val="bg1"/>
                </a:solidFill>
                <a:ea typeface="黑体" panose="02010609060101010101" pitchFamily="49" charset="-122"/>
              </a:rPr>
              <a:t>1799</a:t>
            </a:r>
            <a:r>
              <a:rPr lang="zh-CN" altLang="zh-CN" sz="2400" b="1" dirty="0">
                <a:solidFill>
                  <a:schemeClr val="bg1"/>
                </a:solidFill>
                <a:ea typeface="黑体" panose="02010609060101010101" pitchFamily="49" charset="-122"/>
              </a:rPr>
              <a:t>年</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回到法国发动</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雾月政变</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成为第一共和国执政官。</a:t>
            </a:r>
            <a:endParaRPr lang="zh-CN" altLang="zh-CN" sz="2400" b="1" dirty="0">
              <a:solidFill>
                <a:schemeClr val="bg1"/>
              </a:solidFill>
              <a:ea typeface="黑体" panose="02010609060101010101" pitchFamily="49" charset="-122"/>
            </a:endParaRPr>
          </a:p>
          <a:p>
            <a:pPr>
              <a:lnSpc>
                <a:spcPct val="150000"/>
              </a:lnSpc>
            </a:pPr>
            <a:r>
              <a:rPr lang="en-US" altLang="zh-CN" sz="2400" b="1" dirty="0">
                <a:solidFill>
                  <a:schemeClr val="bg1"/>
                </a:solidFill>
                <a:ea typeface="黑体" panose="02010609060101010101" pitchFamily="49" charset="-122"/>
              </a:rPr>
              <a:t>1804</a:t>
            </a:r>
            <a:r>
              <a:rPr lang="zh-CN" altLang="zh-CN" sz="2400" b="1" dirty="0">
                <a:solidFill>
                  <a:schemeClr val="bg1"/>
                </a:solidFill>
                <a:ea typeface="黑体" panose="02010609060101010101" pitchFamily="49" charset="-122"/>
              </a:rPr>
              <a:t>年</a:t>
            </a:r>
            <a:r>
              <a:rPr lang="en-US" altLang="zh-CN" sz="2400" b="1" dirty="0">
                <a:solidFill>
                  <a:schemeClr val="bg1"/>
                </a:solidFill>
                <a:ea typeface="黑体" panose="02010609060101010101" pitchFamily="49" charset="-122"/>
              </a:rPr>
              <a:t>3</a:t>
            </a:r>
            <a:r>
              <a:rPr lang="zh-CN" altLang="zh-CN" sz="2400" b="1" dirty="0">
                <a:solidFill>
                  <a:schemeClr val="bg1"/>
                </a:solidFill>
                <a:ea typeface="黑体" panose="02010609060101010101" pitchFamily="49" charset="-122"/>
              </a:rPr>
              <a:t>月</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颁布《拿破仑法典》</a:t>
            </a:r>
            <a:r>
              <a:rPr lang="en-US" altLang="zh-CN" sz="2400" b="1" dirty="0">
                <a:solidFill>
                  <a:schemeClr val="bg1"/>
                </a:solidFill>
                <a:ea typeface="黑体" panose="02010609060101010101" pitchFamily="49" charset="-122"/>
              </a:rPr>
              <a:t>;12</a:t>
            </a:r>
            <a:r>
              <a:rPr lang="zh-CN" altLang="zh-CN" sz="2400" b="1" dirty="0">
                <a:solidFill>
                  <a:schemeClr val="bg1"/>
                </a:solidFill>
                <a:ea typeface="黑体" panose="02010609060101010101" pitchFamily="49" charset="-122"/>
              </a:rPr>
              <a:t>月被选为法兰西第一帝国的皇帝。</a:t>
            </a:r>
            <a:endParaRPr lang="zh-CN" altLang="zh-CN" sz="2400" b="1" dirty="0">
              <a:solidFill>
                <a:schemeClr val="bg1"/>
              </a:solidFill>
              <a:ea typeface="黑体" panose="02010609060101010101" pitchFamily="49" charset="-122"/>
            </a:endParaRPr>
          </a:p>
          <a:p>
            <a:pPr>
              <a:lnSpc>
                <a:spcPct val="150000"/>
              </a:lnSpc>
            </a:pPr>
            <a:r>
              <a:rPr lang="en-US" altLang="zh-CN" sz="2400" b="1" dirty="0">
                <a:solidFill>
                  <a:schemeClr val="bg1"/>
                </a:solidFill>
                <a:ea typeface="黑体" panose="02010609060101010101" pitchFamily="49" charset="-122"/>
              </a:rPr>
              <a:t>1815</a:t>
            </a:r>
            <a:r>
              <a:rPr lang="zh-CN" altLang="zh-CN" sz="2400" b="1" dirty="0">
                <a:solidFill>
                  <a:schemeClr val="bg1"/>
                </a:solidFill>
                <a:ea typeface="黑体" panose="02010609060101010101" pitchFamily="49" charset="-122"/>
              </a:rPr>
              <a:t>年</a:t>
            </a:r>
            <a:r>
              <a:rPr lang="en-US" altLang="zh-CN"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随着滑铁卢的惨败</a:t>
            </a:r>
            <a:r>
              <a:rPr lang="zh-CN" altLang="en-US" sz="2400" b="1" dirty="0">
                <a:solidFill>
                  <a:schemeClr val="bg1"/>
                </a:solidFill>
                <a:ea typeface="黑体" panose="02010609060101010101" pitchFamily="49" charset="-122"/>
              </a:rPr>
              <a:t>，</a:t>
            </a:r>
            <a:r>
              <a:rPr lang="zh-CN" altLang="zh-CN" sz="2400" b="1" dirty="0">
                <a:solidFill>
                  <a:schemeClr val="bg1"/>
                </a:solidFill>
                <a:ea typeface="黑体" panose="02010609060101010101" pitchFamily="49" charset="-122"/>
              </a:rPr>
              <a:t>第一帝国覆灭</a:t>
            </a:r>
            <a:endParaRPr lang="en-US" altLang="zh-CN" sz="2400" b="1" dirty="0">
              <a:solidFill>
                <a:schemeClr val="bg1"/>
              </a:solidFill>
              <a:ea typeface="黑体" panose="02010609060101010101" pitchFamily="49" charset="-122"/>
            </a:endParaRPr>
          </a:p>
          <a:p>
            <a:pPr>
              <a:lnSpc>
                <a:spcPct val="150000"/>
              </a:lnSpc>
            </a:pPr>
            <a:r>
              <a:rPr lang="en-US" altLang="zh-CN" sz="2400" b="1" dirty="0">
                <a:solidFill>
                  <a:schemeClr val="bg1"/>
                </a:solidFill>
                <a:ea typeface="黑体" panose="02010609060101010101" pitchFamily="49" charset="-122"/>
              </a:rPr>
              <a:t>1821</a:t>
            </a:r>
            <a:r>
              <a:rPr lang="zh-CN" altLang="en-US" sz="2400" b="1" dirty="0">
                <a:solidFill>
                  <a:schemeClr val="bg1"/>
                </a:solidFill>
                <a:ea typeface="黑体" panose="02010609060101010101" pitchFamily="49" charset="-122"/>
              </a:rPr>
              <a:t>年病死于圣赫勒拿岛</a:t>
            </a:r>
            <a:endParaRPr lang="zh-CN" altLang="zh-CN" sz="2400" b="1" dirty="0">
              <a:solidFill>
                <a:schemeClr val="bg1"/>
              </a:solidFill>
              <a:ea typeface="黑体" panose="02010609060101010101" pitchFamily="49"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形状 8"/>
          <p:cNvSpPr/>
          <p:nvPr userDrawn="1">
            <p:custDataLst>
              <p:tags r:id="rId1"/>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黑体" panose="02010609060101010101" pitchFamily="49" charset="-122"/>
              <a:ea typeface="黑体" panose="02010609060101010101" pitchFamily="49" charset="-122"/>
            </a:endParaRPr>
          </a:p>
        </p:txBody>
      </p:sp>
      <p:sp>
        <p:nvSpPr>
          <p:cNvPr id="10" name="Title 6"/>
          <p:cNvSpPr txBox="1"/>
          <p:nvPr>
            <p:custDataLst>
              <p:tags r:id="rId2"/>
            </p:custDataLst>
          </p:nvPr>
        </p:nvSpPr>
        <p:spPr>
          <a:xfrm>
            <a:off x="610194" y="4743613"/>
            <a:ext cx="5314353" cy="573596"/>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endParaRPr kumimoji="0" lang="zh-CN" altLang="en-US" sz="2800" b="1" i="0" spc="160" noProof="0" dirty="0">
              <a:ln w="3175">
                <a:noFill/>
                <a:prstDash val="dash"/>
              </a:ln>
              <a:solidFill>
                <a:schemeClr val="dk1"/>
              </a:solidFill>
              <a:effectLst/>
              <a:uLnTx/>
              <a:uFillTx/>
              <a:latin typeface="黑体" panose="02010609060101010101" pitchFamily="49" charset="-122"/>
              <a:ea typeface="黑体" panose="02010609060101010101" pitchFamily="49" charset="-122"/>
              <a:cs typeface="微软雅黑" panose="020B050302020402020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805" y="1048385"/>
            <a:ext cx="5591175" cy="368871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7048188" y="1048385"/>
            <a:ext cx="1896895" cy="707886"/>
          </a:xfrm>
          <a:prstGeom prst="rect">
            <a:avLst/>
          </a:prstGeom>
          <a:noFill/>
        </p:spPr>
        <p:txBody>
          <a:bodyPr wrap="square" rtlCol="0">
            <a:spAutoFit/>
          </a:bodyPr>
          <a:lstStyle/>
          <a:p>
            <a:pPr algn="ctr"/>
            <a:r>
              <a:rPr kumimoji="1" lang="zh-CN" altLang="en-US" sz="4000" b="1" dirty="0">
                <a:ea typeface="黑体" panose="02010609060101010101" pitchFamily="49" charset="-122"/>
              </a:rPr>
              <a:t>革命者</a:t>
            </a:r>
            <a:endParaRPr kumimoji="1" lang="zh-CN" altLang="en-US" sz="4000" b="1" dirty="0">
              <a:ea typeface="黑体" panose="02010609060101010101" pitchFamily="49" charset="-122"/>
            </a:endParaRPr>
          </a:p>
        </p:txBody>
      </p:sp>
      <p:sp>
        <p:nvSpPr>
          <p:cNvPr id="7" name="文本框 6"/>
          <p:cNvSpPr txBox="1"/>
          <p:nvPr/>
        </p:nvSpPr>
        <p:spPr>
          <a:xfrm>
            <a:off x="7150573" y="3794758"/>
            <a:ext cx="1794510" cy="706755"/>
          </a:xfrm>
          <a:prstGeom prst="rect">
            <a:avLst/>
          </a:prstGeom>
          <a:noFill/>
        </p:spPr>
        <p:txBody>
          <a:bodyPr wrap="square" rtlCol="0">
            <a:spAutoFit/>
          </a:bodyPr>
          <a:lstStyle/>
          <a:p>
            <a:pPr algn="ctr"/>
            <a:r>
              <a:rPr kumimoji="1" lang="zh-CN" altLang="en-US" sz="4000" b="1" dirty="0">
                <a:ea typeface="黑体" panose="02010609060101010101" pitchFamily="49" charset="-122"/>
              </a:rPr>
              <a:t>皇帝</a:t>
            </a:r>
            <a:endParaRPr kumimoji="1" lang="zh-CN" altLang="en-US" sz="4000" b="1" dirty="0">
              <a:ea typeface="黑体" panose="02010609060101010101" pitchFamily="49" charset="-122"/>
            </a:endParaRPr>
          </a:p>
        </p:txBody>
      </p:sp>
      <p:sp>
        <p:nvSpPr>
          <p:cNvPr id="8" name="文本框 7"/>
          <p:cNvSpPr txBox="1"/>
          <p:nvPr/>
        </p:nvSpPr>
        <p:spPr>
          <a:xfrm>
            <a:off x="9387286" y="943491"/>
            <a:ext cx="2053428" cy="1322070"/>
          </a:xfrm>
          <a:prstGeom prst="rect">
            <a:avLst/>
          </a:prstGeom>
          <a:noFill/>
        </p:spPr>
        <p:txBody>
          <a:bodyPr wrap="square" rtlCol="0">
            <a:spAutoFit/>
          </a:bodyPr>
          <a:lstStyle/>
          <a:p>
            <a:pPr algn="ctr"/>
            <a:r>
              <a:rPr kumimoji="1" lang="zh-CN" altLang="en-US" sz="4000" b="1" dirty="0">
                <a:ea typeface="黑体" panose="02010609060101010101" pitchFamily="49" charset="-122"/>
              </a:rPr>
              <a:t>欧洲君主眼中</a:t>
            </a:r>
            <a:endParaRPr kumimoji="1" lang="zh-CN" altLang="en-US" sz="4000" b="1" dirty="0">
              <a:ea typeface="黑体" panose="02010609060101010101" pitchFamily="49" charset="-122"/>
            </a:endParaRPr>
          </a:p>
        </p:txBody>
      </p:sp>
      <p:sp>
        <p:nvSpPr>
          <p:cNvPr id="9" name="文本框 8"/>
          <p:cNvSpPr txBox="1"/>
          <p:nvPr/>
        </p:nvSpPr>
        <p:spPr>
          <a:xfrm>
            <a:off x="9252630" y="3291875"/>
            <a:ext cx="2228688" cy="1322070"/>
          </a:xfrm>
          <a:prstGeom prst="rect">
            <a:avLst/>
          </a:prstGeom>
          <a:noFill/>
        </p:spPr>
        <p:txBody>
          <a:bodyPr wrap="square" rtlCol="0">
            <a:spAutoFit/>
          </a:bodyPr>
          <a:lstStyle/>
          <a:p>
            <a:pPr algn="ctr"/>
            <a:r>
              <a:rPr kumimoji="1" lang="zh-CN" altLang="en-US" sz="4000" b="1" dirty="0">
                <a:ea typeface="黑体" panose="02010609060101010101" pitchFamily="49" charset="-122"/>
              </a:rPr>
              <a:t>革命</a:t>
            </a:r>
            <a:r>
              <a:rPr kumimoji="1" lang="zh-CN" altLang="en-US" sz="4000" b="1" dirty="0" smtClean="0">
                <a:ea typeface="黑体" panose="02010609060101010101" pitchFamily="49" charset="-122"/>
              </a:rPr>
              <a:t>的</a:t>
            </a:r>
            <a:endParaRPr kumimoji="1" lang="en-US" altLang="zh-CN" sz="4000" b="1" dirty="0" smtClean="0">
              <a:ea typeface="黑体" panose="02010609060101010101" pitchFamily="49" charset="-122"/>
            </a:endParaRPr>
          </a:p>
          <a:p>
            <a:pPr algn="ctr"/>
            <a:r>
              <a:rPr kumimoji="1" lang="zh-CN" altLang="en-US" sz="4000" b="1" dirty="0" smtClean="0">
                <a:ea typeface="黑体" panose="02010609060101010101" pitchFamily="49" charset="-122"/>
              </a:rPr>
              <a:t>后继</a:t>
            </a:r>
            <a:r>
              <a:rPr kumimoji="1" lang="zh-CN" altLang="en-US" sz="4000" b="1" dirty="0">
                <a:ea typeface="黑体" panose="02010609060101010101" pitchFamily="49" charset="-122"/>
              </a:rPr>
              <a:t>者</a:t>
            </a:r>
            <a:endParaRPr kumimoji="1" lang="zh-CN" altLang="en-US" sz="4000" b="1" dirty="0">
              <a:ea typeface="黑体" panose="02010609060101010101" pitchFamily="49" charset="-122"/>
            </a:endParaRPr>
          </a:p>
        </p:txBody>
      </p:sp>
      <p:sp>
        <p:nvSpPr>
          <p:cNvPr id="11" name="下箭头 10"/>
          <p:cNvSpPr/>
          <p:nvPr/>
        </p:nvSpPr>
        <p:spPr>
          <a:xfrm>
            <a:off x="7842330" y="1863090"/>
            <a:ext cx="308610" cy="179451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ea typeface="黑体" panose="02010609060101010101" pitchFamily="49" charset="-122"/>
            </a:endParaRPr>
          </a:p>
        </p:txBody>
      </p:sp>
      <p:sp>
        <p:nvSpPr>
          <p:cNvPr id="14" name="下箭头 13"/>
          <p:cNvSpPr/>
          <p:nvPr/>
        </p:nvSpPr>
        <p:spPr>
          <a:xfrm>
            <a:off x="10259695" y="2388870"/>
            <a:ext cx="308610" cy="90170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ea typeface="黑体" panose="02010609060101010101" pitchFamily="49" charset="-122"/>
            </a:endParaRPr>
          </a:p>
        </p:txBody>
      </p:sp>
      <p:sp>
        <p:nvSpPr>
          <p:cNvPr id="12" name="文本框 11"/>
          <p:cNvSpPr txBox="1"/>
          <p:nvPr/>
        </p:nvSpPr>
        <p:spPr>
          <a:xfrm>
            <a:off x="404495" y="4853452"/>
            <a:ext cx="11438743" cy="645160"/>
          </a:xfrm>
          <a:prstGeom prst="rect">
            <a:avLst/>
          </a:prstGeom>
          <a:solidFill>
            <a:schemeClr val="accent1">
              <a:lumMod val="20000"/>
              <a:lumOff val="80000"/>
            </a:schemeClr>
          </a:solidFill>
        </p:spPr>
        <p:txBody>
          <a:bodyPr wrap="square" rtlCol="0">
            <a:spAutoFit/>
          </a:bodyPr>
          <a:lstStyle/>
          <a:p>
            <a:pPr algn="ctr"/>
            <a:r>
              <a:rPr kumimoji="1" lang="zh-CN" altLang="en-US" sz="3600" dirty="0">
                <a:ea typeface="黑体" panose="02010609060101010101" pitchFamily="49" charset="-122"/>
              </a:rPr>
              <a:t>探究二：拿破仑帝国是背叛大革命还是捍卫了大革命？</a:t>
            </a:r>
            <a:endParaRPr kumimoji="1" lang="zh-CN" altLang="en-US" sz="3600" dirty="0">
              <a:ea typeface="黑体" panose="02010609060101010101" pitchFamily="49" charset="-122"/>
            </a:endParaRPr>
          </a:p>
        </p:txBody>
      </p:sp>
      <p:sp>
        <p:nvSpPr>
          <p:cNvPr id="2" name="文本框 1"/>
          <p:cNvSpPr txBox="1"/>
          <p:nvPr/>
        </p:nvSpPr>
        <p:spPr>
          <a:xfrm>
            <a:off x="2228873" y="5689156"/>
            <a:ext cx="7789985" cy="645160"/>
          </a:xfrm>
          <a:prstGeom prst="rect">
            <a:avLst/>
          </a:prstGeom>
          <a:noFill/>
        </p:spPr>
        <p:txBody>
          <a:bodyPr wrap="square" rtlCol="0">
            <a:spAutoFit/>
          </a:bodyPr>
          <a:lstStyle/>
          <a:p>
            <a:pPr algn="ctr"/>
            <a:r>
              <a:rPr kumimoji="1" lang="zh-CN" altLang="en-US" sz="3600" b="1" dirty="0">
                <a:ea typeface="黑体" panose="02010609060101010101" pitchFamily="49" charset="-122"/>
              </a:rPr>
              <a:t>结合</a:t>
            </a:r>
            <a:r>
              <a:rPr kumimoji="1" lang="zh-CN" altLang="en-US" sz="3600" b="1" dirty="0" smtClean="0">
                <a:ea typeface="黑体" panose="02010609060101010101" pitchFamily="49" charset="-122"/>
              </a:rPr>
              <a:t>课本</a:t>
            </a:r>
            <a:r>
              <a:rPr kumimoji="1" lang="en-US" altLang="zh-CN" sz="3600" b="1" dirty="0" smtClean="0">
                <a:ea typeface="黑体" panose="02010609060101010101" pitchFamily="49" charset="-122"/>
              </a:rPr>
              <a:t>91</a:t>
            </a:r>
            <a:r>
              <a:rPr kumimoji="1" lang="zh-CN" altLang="en-US" sz="3600" b="1" dirty="0">
                <a:ea typeface="黑体" panose="02010609060101010101" pitchFamily="49" charset="-122"/>
              </a:rPr>
              <a:t>页拿破仑帝国</a:t>
            </a:r>
            <a:r>
              <a:rPr kumimoji="1" lang="zh-CN" altLang="en-US" sz="3600" b="1" dirty="0" smtClean="0">
                <a:ea typeface="黑体" panose="02010609060101010101" pitchFamily="49" charset="-122"/>
              </a:rPr>
              <a:t>和</a:t>
            </a:r>
            <a:r>
              <a:rPr kumimoji="1" lang="en-US" altLang="zh-CN" sz="3600" b="1" dirty="0" smtClean="0">
                <a:ea typeface="黑体" panose="02010609060101010101" pitchFamily="49" charset="-122"/>
              </a:rPr>
              <a:t>92</a:t>
            </a:r>
            <a:r>
              <a:rPr kumimoji="1" lang="zh-CN" altLang="en-US" sz="3600" b="1" dirty="0">
                <a:ea typeface="黑体" panose="02010609060101010101" pitchFamily="49" charset="-122"/>
              </a:rPr>
              <a:t>页探讨</a:t>
            </a:r>
            <a:endParaRPr kumimoji="1" lang="zh-CN" altLang="en-US" sz="3600" b="1" dirty="0">
              <a:ea typeface="黑体" panose="02010609060101010101" pitchFamily="49" charset="-122"/>
            </a:endParaRPr>
          </a:p>
        </p:txBody>
      </p:sp>
      <p:sp>
        <p:nvSpPr>
          <p:cNvPr id="3" name="矩形 2"/>
          <p:cNvSpPr/>
          <p:nvPr/>
        </p:nvSpPr>
        <p:spPr>
          <a:xfrm>
            <a:off x="733685" y="1082076"/>
            <a:ext cx="5067413" cy="584775"/>
          </a:xfrm>
          <a:prstGeom prst="rect">
            <a:avLst/>
          </a:prstGeom>
          <a:solidFill>
            <a:schemeClr val="accent3">
              <a:lumMod val="20000"/>
              <a:lumOff val="80000"/>
            </a:schemeClr>
          </a:solidFill>
        </p:spPr>
        <p:txBody>
          <a:bodyPr wrap="none">
            <a:spAutoFit/>
          </a:bodyPr>
          <a:lstStyle/>
          <a:p>
            <a:r>
              <a:rPr lang="en-US" altLang="zh-CN" sz="3200" b="1" dirty="0">
                <a:solidFill>
                  <a:srgbClr val="FF0000"/>
                </a:solidFill>
                <a:ea typeface="黑体" panose="02010609060101010101" pitchFamily="49" charset="-122"/>
              </a:rPr>
              <a:t>350</a:t>
            </a:r>
            <a:r>
              <a:rPr lang="zh-CN" altLang="en-US" sz="3200" b="1" dirty="0">
                <a:solidFill>
                  <a:srgbClr val="FF0000"/>
                </a:solidFill>
                <a:ea typeface="黑体" panose="02010609060101010101" pitchFamily="49" charset="-122"/>
              </a:rPr>
              <a:t>万赞成，</a:t>
            </a:r>
            <a:r>
              <a:rPr lang="en-US" altLang="zh-CN" sz="3200" b="1" dirty="0">
                <a:solidFill>
                  <a:srgbClr val="FF0000"/>
                </a:solidFill>
                <a:ea typeface="黑体" panose="02010609060101010101" pitchFamily="49" charset="-122"/>
              </a:rPr>
              <a:t>2000</a:t>
            </a:r>
            <a:r>
              <a:rPr lang="zh-CN" altLang="en-US" sz="3200" b="1" dirty="0">
                <a:solidFill>
                  <a:srgbClr val="FF0000"/>
                </a:solidFill>
                <a:ea typeface="黑体" panose="02010609060101010101" pitchFamily="49" charset="-122"/>
              </a:rPr>
              <a:t>多票反对</a:t>
            </a:r>
            <a:endParaRPr lang="zh-CN" altLang="en-US" sz="3200" b="1" dirty="0">
              <a:solidFill>
                <a:srgbClr val="FF0000"/>
              </a:solidFill>
              <a:ea typeface="黑体" panose="02010609060101010101" pitchFamily="49" charset="-122"/>
            </a:endParaRPr>
          </a:p>
        </p:txBody>
      </p:sp>
      <p:sp>
        <p:nvSpPr>
          <p:cNvPr id="4" name="文本框 3"/>
          <p:cNvSpPr txBox="1"/>
          <p:nvPr/>
        </p:nvSpPr>
        <p:spPr>
          <a:xfrm>
            <a:off x="4354276" y="130810"/>
            <a:ext cx="3198316" cy="645160"/>
          </a:xfrm>
          <a:prstGeom prst="rect">
            <a:avLst/>
          </a:prstGeom>
          <a:noFill/>
        </p:spPr>
        <p:txBody>
          <a:bodyPr wrap="square" rtlCol="0" anchor="t">
            <a:spAutoFit/>
          </a:bodyPr>
          <a:lstStyle/>
          <a:p>
            <a:pPr algn="ctr"/>
            <a:r>
              <a:rPr kumimoji="1" lang="zh-CN" altLang="en-US" sz="3600" b="1" dirty="0">
                <a:ea typeface="黑体" panose="02010609060101010101" pitchFamily="49" charset="-122"/>
                <a:sym typeface="+mn-ea"/>
              </a:rPr>
              <a:t>拿破仑帝国</a:t>
            </a:r>
            <a:endParaRPr kumimoji="1" lang="zh-CN" altLang="en-US" sz="3600" b="1" dirty="0">
              <a:ea typeface="黑体" panose="02010609060101010101" pitchFamily="49"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arn(inVertical)">
                                      <p:cBhvr>
                                        <p:cTn id="25" dur="500"/>
                                        <p:tgtEl>
                                          <p:spTgt spid="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2">
                                            <p:txEl>
                                              <p:pRg st="0" end="0"/>
                                            </p:txEl>
                                          </p:spTgt>
                                        </p:tgtEl>
                                        <p:attrNameLst>
                                          <p:attrName>style.visibility</p:attrName>
                                        </p:attrNameLst>
                                      </p:cBhvr>
                                      <p:to>
                                        <p:strVal val="visible"/>
                                      </p:to>
                                    </p:set>
                                    <p:animEffect transition="in" filter="checkerboard(across)">
                                      <p:cBhvr>
                                        <p:cTn id="4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bldLvl="0" animBg="1"/>
      <p:bldP spid="14" grpId="0" bldLvl="0" animBg="1"/>
      <p:bldP spid="12" grpId="0" bldLvl="0" animBg="1"/>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399415" y="3053715"/>
            <a:ext cx="11349355" cy="3380740"/>
          </a:xfrm>
          <a:prstGeom prst="rect">
            <a:avLst/>
          </a:prstGeom>
        </p:spPr>
      </p:pic>
      <p:sp>
        <p:nvSpPr>
          <p:cNvPr id="3" name="矩形 2"/>
          <p:cNvSpPr/>
          <p:nvPr/>
        </p:nvSpPr>
        <p:spPr>
          <a:xfrm>
            <a:off x="407671" y="979170"/>
            <a:ext cx="5503492" cy="2245360"/>
          </a:xfrm>
          <a:prstGeom prst="rect">
            <a:avLst/>
          </a:prstGeom>
          <a:solidFill>
            <a:schemeClr val="accent6">
              <a:lumMod val="40000"/>
              <a:lumOff val="60000"/>
            </a:schemeClr>
          </a:solidFill>
        </p:spPr>
        <p:txBody>
          <a:bodyPr wrap="square">
            <a:spAutoFit/>
          </a:bodyPr>
          <a:lstStyle/>
          <a:p>
            <a:r>
              <a:rPr lang="en-US" altLang="zh-CN" sz="2800" b="1" dirty="0">
                <a:latin typeface="黑体" panose="02010609060101010101" pitchFamily="49" charset="-122"/>
                <a:ea typeface="黑体" panose="02010609060101010101" pitchFamily="49" charset="-122"/>
                <a:cs typeface="宋体" panose="02010600030101010101" pitchFamily="2" charset="-122"/>
              </a:rPr>
              <a:t>1815——1830 </a:t>
            </a:r>
            <a:r>
              <a:rPr lang="zh-CN" altLang="zh-CN" sz="2800" b="1" dirty="0">
                <a:latin typeface="黑体" panose="02010609060101010101" pitchFamily="49" charset="-122"/>
                <a:ea typeface="黑体" panose="02010609060101010101" pitchFamily="49" charset="-122"/>
                <a:cs typeface="宋体" panose="02010600030101010101" pitchFamily="2" charset="-122"/>
              </a:rPr>
              <a:t>波旁王朝复辟</a:t>
            </a:r>
            <a:endParaRPr lang="zh-CN" altLang="zh-CN" sz="2800" b="1" dirty="0">
              <a:latin typeface="黑体" panose="02010609060101010101" pitchFamily="49" charset="-122"/>
              <a:ea typeface="黑体" panose="02010609060101010101" pitchFamily="49" charset="-122"/>
              <a:cs typeface="宋体" panose="02010600030101010101" pitchFamily="2" charset="-122"/>
            </a:endParaRPr>
          </a:p>
          <a:p>
            <a:r>
              <a:rPr lang="en-US" altLang="zh-CN" sz="2800" b="1" dirty="0">
                <a:latin typeface="黑体" panose="02010609060101010101" pitchFamily="49" charset="-122"/>
                <a:ea typeface="黑体" panose="02010609060101010101" pitchFamily="49" charset="-122"/>
                <a:cs typeface="宋体" panose="02010600030101010101" pitchFamily="2" charset="-122"/>
              </a:rPr>
              <a:t>1830——1848 </a:t>
            </a:r>
            <a:r>
              <a:rPr lang="zh-CN" altLang="zh-CN" sz="2800" b="1" dirty="0">
                <a:latin typeface="黑体" panose="02010609060101010101" pitchFamily="49" charset="-122"/>
                <a:ea typeface="黑体" panose="02010609060101010101" pitchFamily="49" charset="-122"/>
                <a:cs typeface="宋体" panose="02010600030101010101" pitchFamily="2" charset="-122"/>
              </a:rPr>
              <a:t>七月王朝</a:t>
            </a:r>
            <a:endParaRPr lang="zh-CN" altLang="zh-CN" sz="2800" b="1" dirty="0">
              <a:latin typeface="黑体" panose="02010609060101010101" pitchFamily="49" charset="-122"/>
              <a:ea typeface="黑体" panose="02010609060101010101" pitchFamily="49" charset="-122"/>
              <a:cs typeface="宋体" panose="02010600030101010101" pitchFamily="2" charset="-122"/>
            </a:endParaRPr>
          </a:p>
          <a:p>
            <a:r>
              <a:rPr lang="en-US" altLang="zh-CN" sz="2800" b="1" dirty="0">
                <a:latin typeface="黑体" panose="02010609060101010101" pitchFamily="49" charset="-122"/>
                <a:ea typeface="黑体" panose="02010609060101010101" pitchFamily="49" charset="-122"/>
                <a:cs typeface="宋体" panose="02010600030101010101" pitchFamily="2" charset="-122"/>
              </a:rPr>
              <a:t>1848——1852 </a:t>
            </a:r>
            <a:r>
              <a:rPr lang="zh-CN" altLang="zh-CN" sz="2800" b="1" dirty="0">
                <a:latin typeface="黑体" panose="02010609060101010101" pitchFamily="49" charset="-122"/>
                <a:ea typeface="黑体" panose="02010609060101010101" pitchFamily="49" charset="-122"/>
                <a:cs typeface="宋体" panose="02010600030101010101" pitchFamily="2" charset="-122"/>
              </a:rPr>
              <a:t>法兰西第二共和国</a:t>
            </a:r>
            <a:endParaRPr lang="zh-CN" altLang="zh-CN" sz="2800" b="1" dirty="0">
              <a:latin typeface="黑体" panose="02010609060101010101" pitchFamily="49" charset="-122"/>
              <a:ea typeface="黑体" panose="02010609060101010101" pitchFamily="49" charset="-122"/>
              <a:cs typeface="宋体" panose="02010600030101010101" pitchFamily="2" charset="-122"/>
            </a:endParaRPr>
          </a:p>
          <a:p>
            <a:r>
              <a:rPr lang="en-US" altLang="zh-CN" sz="2800" b="1" dirty="0">
                <a:latin typeface="黑体" panose="02010609060101010101" pitchFamily="49" charset="-122"/>
                <a:ea typeface="黑体" panose="02010609060101010101" pitchFamily="49" charset="-122"/>
                <a:cs typeface="宋体" panose="02010600030101010101" pitchFamily="2" charset="-122"/>
              </a:rPr>
              <a:t>1852</a:t>
            </a:r>
            <a:r>
              <a:rPr lang="zh-CN" altLang="zh-CN" sz="2800" b="1" dirty="0">
                <a:latin typeface="黑体" panose="02010609060101010101" pitchFamily="49" charset="-122"/>
                <a:ea typeface="黑体" panose="02010609060101010101" pitchFamily="49" charset="-122"/>
                <a:cs typeface="宋体" panose="02010600030101010101" pitchFamily="2" charset="-122"/>
              </a:rPr>
              <a:t>——</a:t>
            </a:r>
            <a:r>
              <a:rPr lang="en-US" altLang="zh-CN" sz="2800" b="1" dirty="0">
                <a:latin typeface="黑体" panose="02010609060101010101" pitchFamily="49" charset="-122"/>
                <a:ea typeface="黑体" panose="02010609060101010101" pitchFamily="49" charset="-122"/>
                <a:cs typeface="宋体" panose="02010600030101010101" pitchFamily="2" charset="-122"/>
              </a:rPr>
              <a:t>1870 </a:t>
            </a:r>
            <a:r>
              <a:rPr lang="zh-CN" altLang="zh-CN" sz="2800" b="1" dirty="0">
                <a:latin typeface="黑体" panose="02010609060101010101" pitchFamily="49" charset="-122"/>
                <a:ea typeface="黑体" panose="02010609060101010101" pitchFamily="49" charset="-122"/>
                <a:cs typeface="宋体" panose="02010600030101010101" pitchFamily="2" charset="-122"/>
              </a:rPr>
              <a:t>法兰西第二帝国</a:t>
            </a:r>
            <a:endParaRPr lang="zh-CN" altLang="zh-CN" sz="2800" b="1" dirty="0">
              <a:latin typeface="黑体" panose="02010609060101010101" pitchFamily="49" charset="-122"/>
              <a:ea typeface="黑体" panose="02010609060101010101" pitchFamily="49" charset="-122"/>
              <a:cs typeface="宋体" panose="02010600030101010101" pitchFamily="2" charset="-122"/>
            </a:endParaRPr>
          </a:p>
          <a:p>
            <a:r>
              <a:rPr lang="en-US" altLang="zh-CN" sz="2800" b="1" kern="0" dirty="0">
                <a:latin typeface="黑体" panose="02010609060101010101" pitchFamily="49" charset="-122"/>
                <a:ea typeface="黑体" panose="02010609060101010101" pitchFamily="49" charset="-122"/>
                <a:cs typeface="宋体" panose="02010600030101010101" pitchFamily="2" charset="-122"/>
              </a:rPr>
              <a:t>1870——1940 </a:t>
            </a:r>
            <a:r>
              <a:rPr lang="zh-CN" altLang="zh-CN" sz="2800" b="1" kern="0" dirty="0">
                <a:ea typeface="黑体" panose="02010609060101010101" pitchFamily="49" charset="-122"/>
                <a:cs typeface="宋体" panose="02010600030101010101" pitchFamily="2" charset="-122"/>
              </a:rPr>
              <a:t>法兰西第三共和国</a:t>
            </a:r>
            <a:endParaRPr lang="en-US" altLang="zh-CN" sz="2800" b="1" kern="0" dirty="0">
              <a:ea typeface="黑体" panose="02010609060101010101" pitchFamily="49" charset="-122"/>
              <a:cs typeface="宋体" panose="02010600030101010101" pitchFamily="2" charset="-122"/>
            </a:endParaRPr>
          </a:p>
        </p:txBody>
      </p:sp>
      <p:sp>
        <p:nvSpPr>
          <p:cNvPr id="4" name="文本框 3"/>
          <p:cNvSpPr txBox="1"/>
          <p:nvPr/>
        </p:nvSpPr>
        <p:spPr>
          <a:xfrm>
            <a:off x="6353175" y="2441516"/>
            <a:ext cx="1454646" cy="768350"/>
          </a:xfrm>
          <a:prstGeom prst="rect">
            <a:avLst/>
          </a:prstGeom>
          <a:solidFill>
            <a:schemeClr val="accent2">
              <a:lumMod val="20000"/>
              <a:lumOff val="80000"/>
            </a:schemeClr>
          </a:solidFill>
        </p:spPr>
        <p:txBody>
          <a:bodyPr wrap="square" rtlCol="0">
            <a:spAutoFit/>
          </a:bodyPr>
          <a:lstStyle/>
          <a:p>
            <a:r>
              <a:rPr kumimoji="1" lang="zh-CN" altLang="en-US" sz="4400" b="1" dirty="0">
                <a:ea typeface="黑体" panose="02010609060101010101" pitchFamily="49" charset="-122"/>
              </a:rPr>
              <a:t>曲折</a:t>
            </a:r>
            <a:endParaRPr kumimoji="1" lang="zh-CN" altLang="en-US" sz="4400" b="1" dirty="0">
              <a:ea typeface="黑体" panose="02010609060101010101" pitchFamily="49" charset="-122"/>
            </a:endParaRPr>
          </a:p>
        </p:txBody>
      </p:sp>
      <p:sp>
        <p:nvSpPr>
          <p:cNvPr id="5" name="文本框 4"/>
          <p:cNvSpPr txBox="1"/>
          <p:nvPr/>
        </p:nvSpPr>
        <p:spPr>
          <a:xfrm>
            <a:off x="6353175" y="987425"/>
            <a:ext cx="5491480" cy="1198880"/>
          </a:xfrm>
          <a:prstGeom prst="rect">
            <a:avLst/>
          </a:prstGeom>
          <a:solidFill>
            <a:schemeClr val="accent6">
              <a:lumMod val="40000"/>
              <a:lumOff val="60000"/>
            </a:schemeClr>
          </a:solidFill>
        </p:spPr>
        <p:txBody>
          <a:bodyPr wrap="square" rtlCol="0">
            <a:spAutoFit/>
          </a:bodyPr>
          <a:lstStyle/>
          <a:p>
            <a:r>
              <a:rPr lang="en-US" altLang="zh-CN" sz="2400" b="1" dirty="0">
                <a:latin typeface="黑体" panose="02010609060101010101" pitchFamily="49" charset="-122"/>
                <a:ea typeface="黑体" panose="02010609060101010101" pitchFamily="49" charset="-122"/>
                <a:cs typeface="宋体" panose="02010600030101010101" pitchFamily="2" charset="-122"/>
              </a:rPr>
              <a:t>1940——1946 </a:t>
            </a:r>
            <a:r>
              <a:rPr lang="zh-CN" altLang="en-US" sz="2400" b="1" dirty="0">
                <a:latin typeface="黑体" panose="02010609060101010101" pitchFamily="49" charset="-122"/>
                <a:ea typeface="黑体" panose="02010609060101010101" pitchFamily="49" charset="-122"/>
                <a:cs typeface="宋体" panose="02010600030101010101" pitchFamily="2" charset="-122"/>
              </a:rPr>
              <a:t>二战亡国 组建自由法国</a:t>
            </a:r>
            <a:endParaRPr lang="zh-CN" altLang="en-US" sz="2400" b="1" dirty="0">
              <a:latin typeface="黑体" panose="02010609060101010101" pitchFamily="49" charset="-122"/>
              <a:ea typeface="黑体" panose="02010609060101010101" pitchFamily="49" charset="-122"/>
              <a:cs typeface="宋体" panose="02010600030101010101" pitchFamily="2" charset="-122"/>
            </a:endParaRPr>
          </a:p>
          <a:p>
            <a:r>
              <a:rPr lang="en-US" altLang="zh-CN" sz="2400" b="1" dirty="0">
                <a:latin typeface="黑体" panose="02010609060101010101" pitchFamily="49" charset="-122"/>
                <a:ea typeface="黑体" panose="02010609060101010101" pitchFamily="49" charset="-122"/>
                <a:cs typeface="宋体" panose="02010600030101010101" pitchFamily="2" charset="-122"/>
              </a:rPr>
              <a:t>1946——1958 </a:t>
            </a:r>
            <a:r>
              <a:rPr lang="zh-CN" altLang="en-US" sz="2400" b="1" dirty="0">
                <a:latin typeface="黑体" panose="02010609060101010101" pitchFamily="49" charset="-122"/>
                <a:ea typeface="黑体" panose="02010609060101010101" pitchFamily="49" charset="-122"/>
                <a:cs typeface="宋体" panose="02010600030101010101" pitchFamily="2" charset="-122"/>
              </a:rPr>
              <a:t>法兰西第四共和国</a:t>
            </a:r>
            <a:endParaRPr lang="zh-CN" altLang="en-US" sz="2400" b="1" dirty="0">
              <a:latin typeface="黑体" panose="02010609060101010101" pitchFamily="49" charset="-122"/>
              <a:ea typeface="黑体" panose="02010609060101010101" pitchFamily="49" charset="-122"/>
              <a:cs typeface="宋体" panose="02010600030101010101" pitchFamily="2" charset="-122"/>
            </a:endParaRPr>
          </a:p>
          <a:p>
            <a:r>
              <a:rPr lang="en-US" altLang="zh-CN" sz="2400" b="1" dirty="0">
                <a:latin typeface="黑体" panose="02010609060101010101" pitchFamily="49" charset="-122"/>
                <a:ea typeface="黑体" panose="02010609060101010101" pitchFamily="49" charset="-122"/>
                <a:cs typeface="宋体" panose="02010600030101010101" pitchFamily="2" charset="-122"/>
              </a:rPr>
              <a:t>1958——</a:t>
            </a:r>
            <a:r>
              <a:rPr lang="zh-CN" altLang="en-US" sz="2400" b="1" dirty="0">
                <a:latin typeface="黑体" panose="02010609060101010101" pitchFamily="49" charset="-122"/>
                <a:ea typeface="黑体" panose="02010609060101010101" pitchFamily="49" charset="-122"/>
                <a:cs typeface="宋体" panose="02010600030101010101" pitchFamily="2" charset="-122"/>
              </a:rPr>
              <a:t>今   法兰西第五共和国</a:t>
            </a:r>
            <a:endParaRPr lang="zh-CN" altLang="en-US" sz="2400" b="1" dirty="0">
              <a:latin typeface="黑体" panose="02010609060101010101" pitchFamily="49" charset="-122"/>
              <a:ea typeface="黑体" panose="02010609060101010101" pitchFamily="49" charset="-122"/>
              <a:cs typeface="宋体" panose="02010600030101010101" pitchFamily="2" charset="-122"/>
            </a:endParaRPr>
          </a:p>
        </p:txBody>
      </p:sp>
      <p:sp>
        <p:nvSpPr>
          <p:cNvPr id="8" name="文本框 3"/>
          <p:cNvSpPr txBox="1"/>
          <p:nvPr/>
        </p:nvSpPr>
        <p:spPr>
          <a:xfrm>
            <a:off x="4354276" y="130810"/>
            <a:ext cx="3198316" cy="645160"/>
          </a:xfrm>
          <a:prstGeom prst="rect">
            <a:avLst/>
          </a:prstGeom>
          <a:noFill/>
        </p:spPr>
        <p:txBody>
          <a:bodyPr wrap="square" rtlCol="0" anchor="t">
            <a:spAutoFit/>
          </a:bodyPr>
          <a:lstStyle/>
          <a:p>
            <a:pPr algn="ctr"/>
            <a:r>
              <a:rPr kumimoji="1" lang="zh-CN" altLang="en-US" sz="3600" b="1" dirty="0">
                <a:ea typeface="黑体" panose="02010609060101010101" pitchFamily="49" charset="-122"/>
                <a:sym typeface="+mn-ea"/>
              </a:rPr>
              <a:t>拿破仑帝国</a:t>
            </a:r>
            <a:endParaRPr kumimoji="1" lang="zh-CN" altLang="en-US" sz="3600" b="1" dirty="0">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75626" y="985520"/>
            <a:ext cx="11451883" cy="2308324"/>
          </a:xfrm>
          <a:prstGeom prst="rect">
            <a:avLst/>
          </a:prstGeom>
          <a:solidFill>
            <a:schemeClr val="accent3">
              <a:lumMod val="20000"/>
              <a:lumOff val="80000"/>
              <a:alpha val="44000"/>
            </a:schemeClr>
          </a:solidFill>
        </p:spPr>
        <p:txBody>
          <a:bodyPr wrap="square" rtlCol="0">
            <a:spAutoFit/>
          </a:bodyPr>
          <a:lstStyle/>
          <a:p>
            <a:pPr>
              <a:lnSpc>
                <a:spcPct val="150000"/>
              </a:lnSpc>
            </a:pPr>
            <a:r>
              <a:rPr kumimoji="1" lang="zh-CN" altLang="en-US" sz="3200" dirty="0" smtClean="0">
                <a:ea typeface="黑体" panose="02010609060101010101" pitchFamily="49" charset="-122"/>
              </a:rPr>
              <a:t>它</a:t>
            </a:r>
            <a:r>
              <a:rPr kumimoji="1" lang="zh-CN" altLang="en-US" sz="3200" dirty="0">
                <a:ea typeface="黑体" panose="02010609060101010101" pitchFamily="49" charset="-122"/>
              </a:rPr>
              <a:t>是直至把斗争进行到底，直至交战的一方即贵族被消灭而另一方即资产阶级完全胜利的首次起义。    </a:t>
            </a:r>
            <a:endParaRPr kumimoji="1" lang="zh-CN" altLang="en-US" sz="3200" dirty="0">
              <a:ea typeface="黑体" panose="02010609060101010101" pitchFamily="49" charset="-122"/>
            </a:endParaRPr>
          </a:p>
          <a:p>
            <a:pPr algn="r">
              <a:lnSpc>
                <a:spcPct val="150000"/>
              </a:lnSpc>
            </a:pPr>
            <a:r>
              <a:rPr kumimoji="1" lang="en-US" altLang="zh-CN" sz="3200" dirty="0">
                <a:ea typeface="黑体" panose="02010609060101010101" pitchFamily="49" charset="-122"/>
              </a:rPr>
              <a:t>——</a:t>
            </a:r>
            <a:r>
              <a:rPr kumimoji="1" lang="zh-CN" altLang="en-US" sz="3200" dirty="0">
                <a:ea typeface="黑体" panose="02010609060101010101" pitchFamily="49" charset="-122"/>
              </a:rPr>
              <a:t>恩格斯</a:t>
            </a:r>
            <a:endParaRPr kumimoji="1" lang="zh-CN" altLang="en-US" sz="3200" dirty="0">
              <a:ea typeface="黑体" panose="02010609060101010101" pitchFamily="49" charset="-122"/>
            </a:endParaRPr>
          </a:p>
        </p:txBody>
      </p:sp>
      <p:sp>
        <p:nvSpPr>
          <p:cNvPr id="2" name="文本框 1"/>
          <p:cNvSpPr txBox="1"/>
          <p:nvPr/>
        </p:nvSpPr>
        <p:spPr>
          <a:xfrm>
            <a:off x="375628" y="3390560"/>
            <a:ext cx="11451882" cy="3046988"/>
          </a:xfrm>
          <a:prstGeom prst="rect">
            <a:avLst/>
          </a:prstGeom>
          <a:solidFill>
            <a:schemeClr val="accent3">
              <a:lumMod val="20000"/>
              <a:lumOff val="80000"/>
              <a:alpha val="44000"/>
            </a:schemeClr>
          </a:solidFill>
        </p:spPr>
        <p:txBody>
          <a:bodyPr wrap="square" rtlCol="0">
            <a:spAutoFit/>
          </a:bodyPr>
          <a:lstStyle>
            <a:defPPr>
              <a:defRPr lang="zh-CN"/>
            </a:defPPr>
            <a:lvl1pPr>
              <a:lnSpc>
                <a:spcPct val="150000"/>
              </a:lnSpc>
              <a:defRPr kumimoji="1" sz="3200">
                <a:ea typeface="黑体" panose="02010609060101010101" pitchFamily="49" charset="-122"/>
              </a:defRPr>
            </a:lvl1pPr>
          </a:lstStyle>
          <a:p>
            <a:r>
              <a:rPr lang="zh-CN" altLang="en-US" dirty="0" smtClean="0"/>
              <a:t>“</a:t>
            </a:r>
            <a:r>
              <a:rPr lang="zh-CN" altLang="en-US" dirty="0"/>
              <a:t>它被称为大革命不是没有道理的。这次革命给本阶级、给它服务的那个阶级，给资产阶级做了很多事情，以至整个</a:t>
            </a:r>
            <a:r>
              <a:rPr lang="en-US" altLang="zh-CN" dirty="0"/>
              <a:t>19</a:t>
            </a:r>
            <a:r>
              <a:rPr lang="zh-CN" altLang="en-US" dirty="0"/>
              <a:t>世纪，即给予全人类以文明和文化的世纪，都是在法国革命的标志下渡过的。”  </a:t>
            </a:r>
            <a:r>
              <a:rPr lang="zh-CN" altLang="en-US" dirty="0" smtClean="0"/>
              <a:t>                                                                </a:t>
            </a:r>
            <a:r>
              <a:rPr lang="en-US" altLang="zh-CN" dirty="0"/>
              <a:t>——</a:t>
            </a:r>
            <a:r>
              <a:rPr lang="zh-CN" altLang="en-US" dirty="0"/>
              <a:t>列宁</a:t>
            </a:r>
            <a:endParaRPr lang="zh-CN" altLang="en-US" dirty="0"/>
          </a:p>
        </p:txBody>
      </p:sp>
      <p:sp>
        <p:nvSpPr>
          <p:cNvPr id="6" name="文本框 5"/>
          <p:cNvSpPr txBox="1"/>
          <p:nvPr/>
        </p:nvSpPr>
        <p:spPr>
          <a:xfrm>
            <a:off x="9128087" y="1755507"/>
            <a:ext cx="1885276" cy="768350"/>
          </a:xfrm>
          <a:prstGeom prst="rect">
            <a:avLst/>
          </a:prstGeom>
          <a:solidFill>
            <a:schemeClr val="accent5">
              <a:lumMod val="20000"/>
              <a:lumOff val="80000"/>
            </a:schemeClr>
          </a:solidFill>
        </p:spPr>
        <p:txBody>
          <a:bodyPr wrap="square" rtlCol="0">
            <a:spAutoFit/>
          </a:bodyPr>
          <a:lstStyle/>
          <a:p>
            <a:pPr algn="ctr"/>
            <a:r>
              <a:rPr lang="zh-CN" altLang="en-US" sz="4400" b="1" dirty="0">
                <a:ea typeface="黑体" panose="02010609060101010101" pitchFamily="49" charset="-122"/>
              </a:rPr>
              <a:t>彻底性</a:t>
            </a:r>
            <a:endParaRPr lang="zh-CN" altLang="en-US" sz="4400" b="1" dirty="0">
              <a:ea typeface="黑体" panose="02010609060101010101" pitchFamily="49" charset="-122"/>
            </a:endParaRPr>
          </a:p>
        </p:txBody>
      </p:sp>
      <p:sp>
        <p:nvSpPr>
          <p:cNvPr id="7" name="文本框 6"/>
          <p:cNvSpPr txBox="1"/>
          <p:nvPr/>
        </p:nvSpPr>
        <p:spPr>
          <a:xfrm>
            <a:off x="3933248" y="5607603"/>
            <a:ext cx="4040372" cy="829945"/>
          </a:xfrm>
          <a:prstGeom prst="rect">
            <a:avLst/>
          </a:prstGeom>
          <a:solidFill>
            <a:srgbClr val="FF0000"/>
          </a:solidFill>
        </p:spPr>
        <p:txBody>
          <a:bodyPr wrap="square" rtlCol="0">
            <a:spAutoFit/>
          </a:bodyPr>
          <a:lstStyle/>
          <a:p>
            <a:r>
              <a:rPr lang="zh-CN" altLang="en-US" sz="4800" b="1" dirty="0">
                <a:solidFill>
                  <a:schemeClr val="bg1"/>
                </a:solidFill>
                <a:ea typeface="黑体" panose="02010609060101010101" pitchFamily="49" charset="-122"/>
              </a:rPr>
              <a:t>法国  大  革命</a:t>
            </a:r>
            <a:endParaRPr lang="zh-CN" altLang="en-US" sz="4800" b="1" dirty="0">
              <a:solidFill>
                <a:schemeClr val="bg1"/>
              </a:solidFill>
              <a:ea typeface="黑体" panose="02010609060101010101" pitchFamily="49" charset="-122"/>
            </a:endParaRPr>
          </a:p>
        </p:txBody>
      </p:sp>
      <p:sp>
        <p:nvSpPr>
          <p:cNvPr id="9" name="文本框 8"/>
          <p:cNvSpPr txBox="1"/>
          <p:nvPr/>
        </p:nvSpPr>
        <p:spPr>
          <a:xfrm>
            <a:off x="9128087" y="4145704"/>
            <a:ext cx="1885276" cy="768350"/>
          </a:xfrm>
          <a:prstGeom prst="rect">
            <a:avLst/>
          </a:prstGeom>
          <a:solidFill>
            <a:schemeClr val="accent5">
              <a:lumMod val="20000"/>
              <a:lumOff val="80000"/>
            </a:schemeClr>
          </a:solidFill>
        </p:spPr>
        <p:txBody>
          <a:bodyPr wrap="square" rtlCol="0">
            <a:spAutoFit/>
          </a:bodyPr>
          <a:lstStyle/>
          <a:p>
            <a:pPr algn="ctr"/>
            <a:r>
              <a:rPr lang="zh-CN" altLang="en-US" sz="4400" b="1" dirty="0">
                <a:ea typeface="黑体" panose="02010609060101010101" pitchFamily="49" charset="-122"/>
              </a:rPr>
              <a:t>影响深</a:t>
            </a:r>
            <a:endParaRPr lang="zh-CN" altLang="en-US" sz="4400" b="1" dirty="0">
              <a:ea typeface="黑体" panose="02010609060101010101" pitchFamily="49" charset="-122"/>
            </a:endParaRPr>
          </a:p>
        </p:txBody>
      </p:sp>
      <p:sp>
        <p:nvSpPr>
          <p:cNvPr id="8" name="文本框 3"/>
          <p:cNvSpPr txBox="1"/>
          <p:nvPr/>
        </p:nvSpPr>
        <p:spPr>
          <a:xfrm>
            <a:off x="4354276" y="130810"/>
            <a:ext cx="3198316" cy="645160"/>
          </a:xfrm>
          <a:prstGeom prst="rect">
            <a:avLst/>
          </a:prstGeom>
          <a:noFill/>
        </p:spPr>
        <p:txBody>
          <a:bodyPr wrap="square" rtlCol="0" anchor="t">
            <a:spAutoFit/>
          </a:bodyPr>
          <a:lstStyle/>
          <a:p>
            <a:pPr algn="ctr"/>
            <a:r>
              <a:rPr kumimoji="1" lang="zh-CN" altLang="en-US" sz="3600" b="1" dirty="0">
                <a:ea typeface="黑体" panose="02010609060101010101" pitchFamily="49" charset="-122"/>
                <a:sym typeface="+mn-ea"/>
              </a:rPr>
              <a:t>拿破仑帝国</a:t>
            </a:r>
            <a:endParaRPr kumimoji="1" lang="zh-CN" altLang="en-US" sz="3600" b="1" dirty="0">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P spid="6" grpId="0" bldLvl="0" animBg="1"/>
      <p:bldP spid="7" grpId="0" bldLvl="0" animBg="1"/>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12350" y="3039104"/>
          <a:ext cx="11241593" cy="2922081"/>
        </p:xfrm>
        <a:graphic>
          <a:graphicData uri="http://schemas.openxmlformats.org/drawingml/2006/table">
            <a:tbl>
              <a:tblPr firstRow="1" bandRow="1">
                <a:tableStyleId>{5C22544A-7EE6-4342-B048-85BDC9FD1C3A}</a:tableStyleId>
              </a:tblPr>
              <a:tblGrid>
                <a:gridCol w="1130439"/>
                <a:gridCol w="1951892"/>
                <a:gridCol w="1969477"/>
                <a:gridCol w="2092569"/>
                <a:gridCol w="1916723"/>
                <a:gridCol w="2180493"/>
              </a:tblGrid>
              <a:tr h="521970">
                <a:tc>
                  <a:txBody>
                    <a:bodyPr/>
                    <a:lstStyle/>
                    <a:p>
                      <a:pPr algn="ctr">
                        <a:lnSpc>
                          <a:spcPct val="150000"/>
                        </a:lnSpc>
                      </a:pPr>
                      <a:r>
                        <a:rPr lang="zh-CN" altLang="en-US" sz="2400" b="1" dirty="0">
                          <a:ea typeface="黑体" panose="02010609060101010101" pitchFamily="49" charset="-122"/>
                        </a:rPr>
                        <a:t>文件</a:t>
                      </a:r>
                      <a:endParaRPr lang="zh-CN" altLang="en-US" sz="2400" b="1" dirty="0">
                        <a:ea typeface="黑体" panose="02010609060101010101" pitchFamily="49" charset="-122"/>
                      </a:endParaRPr>
                    </a:p>
                  </a:txBody>
                  <a:tcPr anchor="ctr"/>
                </a:tc>
                <a:tc>
                  <a:txBody>
                    <a:bodyPr/>
                    <a:lstStyle/>
                    <a:p>
                      <a:pPr>
                        <a:lnSpc>
                          <a:spcPct val="150000"/>
                        </a:lnSpc>
                      </a:pPr>
                      <a:r>
                        <a:rPr lang="en-US" altLang="zh-CN" sz="2400" b="1" dirty="0">
                          <a:ea typeface="黑体" panose="02010609060101010101" pitchFamily="49" charset="-122"/>
                        </a:rPr>
                        <a:t>《</a:t>
                      </a:r>
                      <a:r>
                        <a:rPr lang="zh-CN" altLang="en-US" sz="2400" b="1" dirty="0">
                          <a:ea typeface="黑体" panose="02010609060101010101" pitchFamily="49" charset="-122"/>
                        </a:rPr>
                        <a:t>权利法案</a:t>
                      </a:r>
                      <a:r>
                        <a:rPr lang="en-US" altLang="zh-CN" sz="2400" b="1" dirty="0">
                          <a:ea typeface="黑体" panose="02010609060101010101" pitchFamily="49" charset="-122"/>
                        </a:rPr>
                        <a:t>》</a:t>
                      </a:r>
                      <a:endParaRPr lang="en-US" altLang="zh-CN" sz="2400" b="1" dirty="0">
                        <a:ea typeface="黑体" panose="02010609060101010101" pitchFamily="49" charset="-122"/>
                      </a:endParaRPr>
                    </a:p>
                  </a:txBody>
                  <a:tcPr anchor="ctr"/>
                </a:tc>
                <a:tc>
                  <a:txBody>
                    <a:bodyPr/>
                    <a:lstStyle/>
                    <a:p>
                      <a:pPr>
                        <a:lnSpc>
                          <a:spcPct val="150000"/>
                        </a:lnSpc>
                      </a:pPr>
                      <a:r>
                        <a:rPr lang="en-US" altLang="zh-CN" sz="2400" b="1" dirty="0">
                          <a:ea typeface="黑体" panose="02010609060101010101" pitchFamily="49" charset="-122"/>
                        </a:rPr>
                        <a:t>《</a:t>
                      </a:r>
                      <a:r>
                        <a:rPr lang="zh-CN" altLang="en-US" sz="2400" b="1" dirty="0">
                          <a:ea typeface="黑体" panose="02010609060101010101" pitchFamily="49" charset="-122"/>
                        </a:rPr>
                        <a:t>独立宣言</a:t>
                      </a:r>
                      <a:r>
                        <a:rPr lang="en-US" altLang="zh-CN" sz="2400" b="1" dirty="0">
                          <a:ea typeface="黑体" panose="02010609060101010101" pitchFamily="49" charset="-122"/>
                        </a:rPr>
                        <a:t>》</a:t>
                      </a:r>
                      <a:endParaRPr lang="en-US" altLang="zh-CN" sz="2400" b="1" dirty="0">
                        <a:ea typeface="黑体" panose="02010609060101010101" pitchFamily="49" charset="-122"/>
                      </a:endParaRPr>
                    </a:p>
                  </a:txBody>
                  <a:tcPr anchor="ctr"/>
                </a:tc>
                <a:tc>
                  <a:txBody>
                    <a:bodyPr/>
                    <a:lstStyle/>
                    <a:p>
                      <a:pPr marL="0" algn="l" defTabSz="914400" rtl="0" eaLnBrk="1" latinLnBrk="0" hangingPunct="1">
                        <a:lnSpc>
                          <a:spcPct val="150000"/>
                        </a:lnSpc>
                      </a:pPr>
                      <a:r>
                        <a:rPr lang="en-US" altLang="zh-CN" sz="2400" b="1" kern="1200" dirty="0">
                          <a:solidFill>
                            <a:schemeClr val="lt1"/>
                          </a:solidFill>
                          <a:latin typeface="+mn-lt"/>
                          <a:ea typeface="黑体" panose="02010609060101010101" pitchFamily="49" charset="-122"/>
                          <a:cs typeface="+mn-cs"/>
                        </a:rPr>
                        <a:t>1787</a:t>
                      </a:r>
                      <a:r>
                        <a:rPr lang="zh-CN" altLang="en-US" sz="2400" b="1" kern="1200" dirty="0">
                          <a:solidFill>
                            <a:schemeClr val="lt1"/>
                          </a:solidFill>
                          <a:latin typeface="+mn-lt"/>
                          <a:ea typeface="黑体" panose="02010609060101010101" pitchFamily="49" charset="-122"/>
                          <a:cs typeface="+mn-cs"/>
                        </a:rPr>
                        <a:t>美国宪法</a:t>
                      </a:r>
                      <a:endParaRPr lang="zh-CN" altLang="en-US" sz="2400" b="1" kern="1200" dirty="0">
                        <a:solidFill>
                          <a:schemeClr val="lt1"/>
                        </a:solidFill>
                        <a:latin typeface="+mn-lt"/>
                        <a:ea typeface="黑体" panose="02010609060101010101" pitchFamily="49" charset="-122"/>
                        <a:cs typeface="+mn-cs"/>
                      </a:endParaRPr>
                    </a:p>
                  </a:txBody>
                  <a:tcPr anchor="ctr"/>
                </a:tc>
                <a:tc>
                  <a:txBody>
                    <a:bodyPr/>
                    <a:lstStyle/>
                    <a:p>
                      <a:pPr marL="0" algn="l" defTabSz="914400" rtl="0" eaLnBrk="1" latinLnBrk="0" hangingPunct="1">
                        <a:lnSpc>
                          <a:spcPct val="150000"/>
                        </a:lnSpc>
                      </a:pPr>
                      <a:r>
                        <a:rPr lang="en-US" altLang="zh-CN" sz="2400" b="1" kern="1200" dirty="0">
                          <a:solidFill>
                            <a:schemeClr val="lt1"/>
                          </a:solidFill>
                          <a:latin typeface="+mn-lt"/>
                          <a:ea typeface="黑体" panose="02010609060101010101" pitchFamily="49" charset="-122"/>
                          <a:cs typeface="+mn-cs"/>
                        </a:rPr>
                        <a:t>《</a:t>
                      </a:r>
                      <a:r>
                        <a:rPr lang="zh-CN" altLang="en-US" sz="2400" b="1" kern="1200" dirty="0">
                          <a:solidFill>
                            <a:schemeClr val="lt1"/>
                          </a:solidFill>
                          <a:latin typeface="+mn-lt"/>
                          <a:ea typeface="黑体" panose="02010609060101010101" pitchFamily="49" charset="-122"/>
                          <a:cs typeface="+mn-cs"/>
                        </a:rPr>
                        <a:t>人权宣言</a:t>
                      </a:r>
                      <a:r>
                        <a:rPr lang="en-US" altLang="zh-CN" sz="2400" b="1" kern="1200" dirty="0">
                          <a:solidFill>
                            <a:schemeClr val="lt1"/>
                          </a:solidFill>
                          <a:latin typeface="+mn-lt"/>
                          <a:ea typeface="黑体" panose="02010609060101010101" pitchFamily="49" charset="-122"/>
                          <a:cs typeface="+mn-cs"/>
                        </a:rPr>
                        <a:t>》</a:t>
                      </a:r>
                      <a:endParaRPr lang="en-US" altLang="zh-CN" sz="2400" b="1" kern="1200" dirty="0">
                        <a:solidFill>
                          <a:schemeClr val="lt1"/>
                        </a:solidFill>
                        <a:latin typeface="+mn-lt"/>
                        <a:ea typeface="黑体" panose="02010609060101010101" pitchFamily="49" charset="-122"/>
                        <a:cs typeface="+mn-cs"/>
                      </a:endParaRPr>
                    </a:p>
                  </a:txBody>
                  <a:tcPr anchor="ctr"/>
                </a:tc>
                <a:tc>
                  <a:txBody>
                    <a:bodyPr/>
                    <a:lstStyle/>
                    <a:p>
                      <a:pPr marL="0" algn="l" defTabSz="914400" rtl="0" eaLnBrk="1" latinLnBrk="0" hangingPunct="1">
                        <a:lnSpc>
                          <a:spcPct val="150000"/>
                        </a:lnSpc>
                      </a:pPr>
                      <a:r>
                        <a:rPr lang="en-US" altLang="zh-CN" sz="2400" b="1" kern="1200" dirty="0">
                          <a:solidFill>
                            <a:schemeClr val="lt1"/>
                          </a:solidFill>
                          <a:latin typeface="+mn-lt"/>
                          <a:ea typeface="黑体" panose="02010609060101010101" pitchFamily="49" charset="-122"/>
                          <a:cs typeface="+mn-cs"/>
                        </a:rPr>
                        <a:t>1791</a:t>
                      </a:r>
                      <a:r>
                        <a:rPr lang="zh-CN" altLang="en-US" sz="2400" b="1" kern="1200" dirty="0">
                          <a:solidFill>
                            <a:schemeClr val="lt1"/>
                          </a:solidFill>
                          <a:latin typeface="+mn-lt"/>
                          <a:ea typeface="黑体" panose="02010609060101010101" pitchFamily="49" charset="-122"/>
                          <a:cs typeface="+mn-cs"/>
                        </a:rPr>
                        <a:t>法国宪法</a:t>
                      </a:r>
                      <a:endParaRPr lang="zh-CN" altLang="en-US" sz="2400" b="1" kern="1200" dirty="0">
                        <a:solidFill>
                          <a:schemeClr val="lt1"/>
                        </a:solidFill>
                        <a:latin typeface="+mn-lt"/>
                        <a:ea typeface="黑体" panose="02010609060101010101" pitchFamily="49" charset="-122"/>
                        <a:cs typeface="+mn-cs"/>
                      </a:endParaRPr>
                    </a:p>
                  </a:txBody>
                  <a:tcPr anchor="ctr"/>
                </a:tc>
              </a:tr>
              <a:tr h="975633">
                <a:tc>
                  <a:txBody>
                    <a:bodyPr/>
                    <a:lstStyle/>
                    <a:p>
                      <a:pPr algn="ctr">
                        <a:lnSpc>
                          <a:spcPct val="150000"/>
                        </a:lnSpc>
                      </a:pPr>
                      <a:r>
                        <a:rPr lang="zh-CN" altLang="en-US" sz="2400" b="1" dirty="0">
                          <a:ea typeface="黑体" panose="02010609060101010101" pitchFamily="49" charset="-122"/>
                        </a:rPr>
                        <a:t>内容</a:t>
                      </a:r>
                      <a:endParaRPr lang="zh-CN" altLang="en-US" sz="24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r>
              <a:tr h="1306368">
                <a:tc>
                  <a:txBody>
                    <a:bodyPr/>
                    <a:lstStyle/>
                    <a:p>
                      <a:pPr algn="ctr">
                        <a:lnSpc>
                          <a:spcPct val="150000"/>
                        </a:lnSpc>
                      </a:pPr>
                      <a:r>
                        <a:rPr lang="zh-CN" altLang="en-US" sz="2400" b="1" dirty="0">
                          <a:ea typeface="黑体" panose="02010609060101010101" pitchFamily="49" charset="-122"/>
                        </a:rPr>
                        <a:t>进步性</a:t>
                      </a:r>
                      <a:endParaRPr lang="zh-CN" altLang="en-US" sz="24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c>
                  <a:txBody>
                    <a:bodyPr/>
                    <a:lstStyle/>
                    <a:p>
                      <a:pPr>
                        <a:lnSpc>
                          <a:spcPct val="150000"/>
                        </a:lnSpc>
                      </a:pPr>
                      <a:endParaRPr lang="zh-CN" altLang="en-US" sz="3600" b="1" dirty="0">
                        <a:ea typeface="黑体" panose="02010609060101010101" pitchFamily="49" charset="-122"/>
                      </a:endParaRPr>
                    </a:p>
                  </a:txBody>
                  <a:tcPr anchor="ctr"/>
                </a:tc>
              </a:tr>
            </a:tbl>
          </a:graphicData>
        </a:graphic>
      </p:graphicFrame>
      <p:sp>
        <p:nvSpPr>
          <p:cNvPr id="4" name="文本框 3"/>
          <p:cNvSpPr txBox="1"/>
          <p:nvPr/>
        </p:nvSpPr>
        <p:spPr>
          <a:xfrm>
            <a:off x="1601809" y="3690834"/>
            <a:ext cx="2117003"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重申“自古就有的权利”</a:t>
            </a:r>
            <a:endPar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5" name="文本框 4"/>
          <p:cNvSpPr txBox="1"/>
          <p:nvPr/>
        </p:nvSpPr>
        <p:spPr>
          <a:xfrm>
            <a:off x="1468281" y="4650004"/>
            <a:ext cx="2244247"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限制王权</a:t>
            </a:r>
            <a:endParaRPr kumimoji="0" lang="en-US" altLang="zh-CN"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君主立宪制</a:t>
            </a:r>
            <a:endPar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7" name="文本框 6"/>
          <p:cNvSpPr txBox="1"/>
          <p:nvPr/>
        </p:nvSpPr>
        <p:spPr>
          <a:xfrm>
            <a:off x="3734378" y="3814023"/>
            <a:ext cx="1910284"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天赋人权</a:t>
            </a:r>
            <a:endParaRPr kumimoji="0" lang="zh-CN" altLang="en-US" sz="32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8" name="文本框 7"/>
          <p:cNvSpPr txBox="1"/>
          <p:nvPr/>
        </p:nvSpPr>
        <p:spPr>
          <a:xfrm>
            <a:off x="3718812" y="4718518"/>
            <a:ext cx="1798617" cy="95313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摆脱殖民统治</a:t>
            </a:r>
            <a:endPar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0" name="文本框 9"/>
          <p:cNvSpPr txBox="1"/>
          <p:nvPr/>
        </p:nvSpPr>
        <p:spPr>
          <a:xfrm>
            <a:off x="5844882" y="3844820"/>
            <a:ext cx="1707710"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三权分立</a:t>
            </a:r>
            <a:endPar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3" name="文本框 12"/>
          <p:cNvSpPr txBox="1"/>
          <p:nvPr/>
        </p:nvSpPr>
        <p:spPr>
          <a:xfrm>
            <a:off x="6073748" y="4650976"/>
            <a:ext cx="1412340"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无君主</a:t>
            </a:r>
            <a:endParaRPr kumimoji="0" lang="en-US" altLang="zh-CN"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共和制</a:t>
            </a:r>
            <a:endPar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4" name="文本框 13"/>
          <p:cNvSpPr txBox="1"/>
          <p:nvPr/>
        </p:nvSpPr>
        <p:spPr>
          <a:xfrm>
            <a:off x="7771680" y="3752428"/>
            <a:ext cx="1750390"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私有财产神圣不可侵犯</a:t>
            </a:r>
            <a:endPar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6" name="文本框 15"/>
          <p:cNvSpPr txBox="1"/>
          <p:nvPr/>
        </p:nvSpPr>
        <p:spPr>
          <a:xfrm>
            <a:off x="9794630" y="3711149"/>
            <a:ext cx="197966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废除旧制度</a:t>
            </a:r>
            <a:endPar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建立新制度</a:t>
            </a:r>
            <a:endPar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7" name="文本框 16"/>
          <p:cNvSpPr txBox="1"/>
          <p:nvPr/>
        </p:nvSpPr>
        <p:spPr>
          <a:xfrm>
            <a:off x="7725600" y="4655306"/>
            <a:ext cx="184255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为</a:t>
            </a:r>
            <a:r>
              <a:rPr kumimoji="0" lang="zh-CN" altLang="en-US" sz="2400" b="1"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资本主义发展</a:t>
            </a:r>
            <a:r>
              <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提供可靠保障</a:t>
            </a:r>
            <a:endPar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9" name="文本框 18"/>
          <p:cNvSpPr txBox="1"/>
          <p:nvPr/>
        </p:nvSpPr>
        <p:spPr>
          <a:xfrm>
            <a:off x="10133990" y="4897355"/>
            <a:ext cx="1787741"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prstClr val="black"/>
                </a:solidFill>
                <a:latin typeface="黑体" panose="02010609060101010101" pitchFamily="49" charset="-122"/>
                <a:ea typeface="黑体" panose="02010609060101010101" pitchFamily="49" charset="-122"/>
              </a:rPr>
              <a:t>共和制</a:t>
            </a:r>
            <a:endPar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6" name="文本框 5"/>
          <p:cNvSpPr txBox="1"/>
          <p:nvPr/>
        </p:nvSpPr>
        <p:spPr>
          <a:xfrm>
            <a:off x="429895" y="1000125"/>
            <a:ext cx="11406505" cy="1876425"/>
          </a:xfrm>
          <a:prstGeom prst="rect">
            <a:avLst/>
          </a:prstGeom>
          <a:solidFill>
            <a:schemeClr val="accent4">
              <a:lumMod val="40000"/>
              <a:lumOff val="60000"/>
              <a:alpha val="69000"/>
            </a:schemeClr>
          </a:solidFill>
        </p:spPr>
        <p:txBody>
          <a:bodyPr wrap="square" rtlCol="0">
            <a:spAutoFit/>
          </a:bodyPr>
          <a:lstStyle/>
          <a:p>
            <a:r>
              <a:rPr kumimoji="1" lang="zh-CN" altLang="en-US" sz="3200" dirty="0">
                <a:ea typeface="黑体" panose="02010609060101010101" pitchFamily="49" charset="-122"/>
              </a:rPr>
              <a:t>法国的工矿业中已经使用机器生产，近代资本主义性质的生产已经萌芽，对外贸易的规模仅次于英国，交易所中活跃着股票和债券的交易。</a:t>
            </a:r>
            <a:endParaRPr kumimoji="1" lang="en-US" altLang="zh-CN" sz="3200" dirty="0">
              <a:ea typeface="黑体" panose="02010609060101010101" pitchFamily="49" charset="-122"/>
            </a:endParaRPr>
          </a:p>
          <a:p>
            <a:r>
              <a:rPr kumimoji="1" lang="zh-CN" altLang="en-US" sz="2000" dirty="0">
                <a:ea typeface="黑体" panose="02010609060101010101" pitchFamily="49" charset="-122"/>
              </a:rPr>
              <a:t>                                                                               </a:t>
            </a:r>
            <a:r>
              <a:rPr kumimoji="1" lang="en-US" altLang="zh-CN" sz="2000" dirty="0">
                <a:ea typeface="黑体" panose="02010609060101010101" pitchFamily="49" charset="-122"/>
              </a:rPr>
              <a:t>——</a:t>
            </a:r>
            <a:r>
              <a:rPr kumimoji="1" lang="zh-CN" altLang="en-US" sz="2000" dirty="0">
                <a:ea typeface="黑体" panose="02010609060101010101" pitchFamily="49" charset="-122"/>
              </a:rPr>
              <a:t>王斯德主编</a:t>
            </a:r>
            <a:r>
              <a:rPr kumimoji="1" lang="en-US" altLang="zh-CN" sz="2000" dirty="0">
                <a:ea typeface="黑体" panose="02010609060101010101" pitchFamily="49" charset="-122"/>
              </a:rPr>
              <a:t>《</a:t>
            </a:r>
            <a:r>
              <a:rPr kumimoji="1" lang="zh-CN" altLang="en-US" sz="2000" dirty="0">
                <a:ea typeface="黑体" panose="02010609060101010101" pitchFamily="49" charset="-122"/>
              </a:rPr>
              <a:t>世界通史</a:t>
            </a:r>
            <a:r>
              <a:rPr kumimoji="1" lang="en-US" altLang="zh-CN" sz="2000" dirty="0">
                <a:ea typeface="黑体" panose="02010609060101010101" pitchFamily="49" charset="-122"/>
              </a:rPr>
              <a:t>》</a:t>
            </a:r>
            <a:endParaRPr kumimoji="1" lang="en-US" altLang="zh-CN" sz="2000" dirty="0">
              <a:ea typeface="黑体" panose="02010609060101010101" pitchFamily="49" charset="-122"/>
            </a:endParaRPr>
          </a:p>
        </p:txBody>
      </p:sp>
      <p:pic>
        <p:nvPicPr>
          <p:cNvPr id="9" name="图片 8"/>
          <p:cNvPicPr>
            <a:picLocks noChangeAspect="1"/>
          </p:cNvPicPr>
          <p:nvPr/>
        </p:nvPicPr>
        <p:blipFill>
          <a:blip r:embed="rId1"/>
          <a:stretch>
            <a:fillRect/>
          </a:stretch>
        </p:blipFill>
        <p:spPr>
          <a:xfrm>
            <a:off x="2910254" y="1938337"/>
            <a:ext cx="8650632" cy="1201634"/>
          </a:xfrm>
          <a:prstGeom prst="rect">
            <a:avLst/>
          </a:prstGeom>
        </p:spPr>
      </p:pic>
      <p:sp>
        <p:nvSpPr>
          <p:cNvPr id="18" name="文本框 3"/>
          <p:cNvSpPr txBox="1"/>
          <p:nvPr/>
        </p:nvSpPr>
        <p:spPr>
          <a:xfrm>
            <a:off x="4354276" y="130810"/>
            <a:ext cx="3198316" cy="645160"/>
          </a:xfrm>
          <a:prstGeom prst="rect">
            <a:avLst/>
          </a:prstGeom>
          <a:noFill/>
        </p:spPr>
        <p:txBody>
          <a:bodyPr wrap="square" rtlCol="0" anchor="t">
            <a:spAutoFit/>
          </a:bodyPr>
          <a:lstStyle/>
          <a:p>
            <a:pPr algn="ctr"/>
            <a:r>
              <a:rPr kumimoji="1" lang="zh-CN" altLang="en-US" sz="3600" b="1" dirty="0">
                <a:ea typeface="黑体" panose="02010609060101010101" pitchFamily="49" charset="-122"/>
                <a:sym typeface="+mn-ea"/>
              </a:rPr>
              <a:t>拿破仑帝国</a:t>
            </a:r>
            <a:endParaRPr kumimoji="1" lang="zh-CN" altLang="en-US" sz="3600" b="1" dirty="0">
              <a:ea typeface="黑体" panose="02010609060101010101" pitchFamily="49" charset="-122"/>
              <a:sym typeface="+mn-ea"/>
            </a:endParaRPr>
          </a:p>
        </p:txBody>
      </p:sp>
      <p:sp>
        <p:nvSpPr>
          <p:cNvPr id="3" name="文本框 2"/>
          <p:cNvSpPr txBox="1"/>
          <p:nvPr/>
        </p:nvSpPr>
        <p:spPr>
          <a:xfrm>
            <a:off x="2590405" y="5671653"/>
            <a:ext cx="7086601" cy="769441"/>
          </a:xfrm>
          <a:prstGeom prst="rect">
            <a:avLst/>
          </a:prstGeom>
          <a:solidFill>
            <a:schemeClr val="accent6">
              <a:lumMod val="60000"/>
              <a:lumOff val="4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4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资本主义制度初步确立</a:t>
            </a:r>
            <a:endParaRPr kumimoji="1" lang="zh-CN" altLang="en-US" sz="4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inVertical)">
                                      <p:cBhvr>
                                        <p:cTn id="45" dur="500"/>
                                        <p:tgtEl>
                                          <p:spTgt spid="16"/>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arn(inVertical)">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barn(inVertical)">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3" grpId="0"/>
      <p:bldP spid="14" grpId="0"/>
      <p:bldP spid="16" grpId="0"/>
      <p:bldP spid="17" grpId="0"/>
      <p:bldP spid="19" grpId="0"/>
      <p:bldP spid="6" grpId="0" bldLvl="0" animBg="1"/>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055096" y="1500867"/>
            <a:ext cx="6475258" cy="769441"/>
          </a:xfrm>
          <a:prstGeom prst="rect">
            <a:avLst/>
          </a:prstGeom>
        </p:spPr>
        <p:txBody>
          <a:bodyPr wrap="square">
            <a:spAutoFit/>
          </a:bodyPr>
          <a:lstStyle/>
          <a:p>
            <a:pPr algn="ctr"/>
            <a:r>
              <a:rPr lang="zh-CN" altLang="en-US" sz="4400" b="1" dirty="0">
                <a:ea typeface="黑体" panose="02010609060101010101" pitchFamily="49" charset="-122"/>
              </a:rPr>
              <a:t>为拿破仑写墓志铭</a:t>
            </a:r>
            <a:endParaRPr lang="zh-CN" altLang="en-US" sz="4400" b="1" dirty="0">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408940" y="986790"/>
            <a:ext cx="4201160" cy="5373370"/>
          </a:xfrm>
          <a:prstGeom prst="rect">
            <a:avLst/>
          </a:prstGeom>
          <a:solidFill>
            <a:srgbClr val="FFFF00">
              <a:alpha val="80299"/>
            </a:srgbClr>
          </a:solidFill>
        </p:spPr>
      </p:pic>
      <p:sp>
        <p:nvSpPr>
          <p:cNvPr id="2" name="文本框 1"/>
          <p:cNvSpPr txBox="1"/>
          <p:nvPr/>
        </p:nvSpPr>
        <p:spPr>
          <a:xfrm>
            <a:off x="5130781" y="2779761"/>
            <a:ext cx="6323888" cy="707886"/>
          </a:xfrm>
          <a:prstGeom prst="rect">
            <a:avLst/>
          </a:prstGeom>
          <a:noFill/>
        </p:spPr>
        <p:txBody>
          <a:bodyPr wrap="square" rtlCol="0">
            <a:spAutoFit/>
          </a:bodyPr>
          <a:lstStyle/>
          <a:p>
            <a:r>
              <a:rPr kumimoji="1" lang="zh-CN" altLang="en-US" sz="4000" dirty="0">
                <a:ea typeface="黑体" panose="02010609060101010101" pitchFamily="49" charset="-122"/>
              </a:rPr>
              <a:t>例如：罗伯斯庇尔的</a:t>
            </a:r>
            <a:r>
              <a:rPr kumimoji="1" lang="zh-CN" altLang="en-US" sz="4000" dirty="0" smtClean="0">
                <a:ea typeface="黑体" panose="02010609060101010101" pitchFamily="49" charset="-122"/>
              </a:rPr>
              <a:t>墓志铭</a:t>
            </a:r>
            <a:endParaRPr kumimoji="1" lang="en-US" altLang="zh-CN" sz="4000" dirty="0">
              <a:ea typeface="黑体" panose="02010609060101010101" pitchFamily="49" charset="-122"/>
            </a:endParaRPr>
          </a:p>
        </p:txBody>
      </p:sp>
      <p:sp>
        <p:nvSpPr>
          <p:cNvPr id="4" name="矩形 3"/>
          <p:cNvSpPr/>
          <p:nvPr/>
        </p:nvSpPr>
        <p:spPr>
          <a:xfrm>
            <a:off x="4881407" y="3795433"/>
            <a:ext cx="6803571" cy="1938992"/>
          </a:xfrm>
          <a:prstGeom prst="rect">
            <a:avLst/>
          </a:prstGeom>
          <a:noFill/>
          <a:ln w="63500">
            <a:solidFill>
              <a:schemeClr val="accent2">
                <a:lumMod val="75000"/>
              </a:schemeClr>
            </a:solidFill>
          </a:ln>
        </p:spPr>
        <p:txBody>
          <a:bodyPr wrap="square">
            <a:spAutoFit/>
          </a:bodyPr>
          <a:lstStyle/>
          <a:p>
            <a:pPr algn="just"/>
            <a:r>
              <a:rPr lang="zh-CN" altLang="en-US" sz="4000" b="1" dirty="0">
                <a:ea typeface="黑体" panose="02010609060101010101" pitchFamily="49" charset="-122"/>
              </a:rPr>
              <a:t>我</a:t>
            </a:r>
            <a:r>
              <a:rPr lang="en-US" altLang="zh-CN" sz="4000" b="1" dirty="0">
                <a:ea typeface="黑体" panose="02010609060101010101" pitchFamily="49" charset="-122"/>
              </a:rPr>
              <a:t>,</a:t>
            </a:r>
            <a:r>
              <a:rPr lang="zh-CN" altLang="en-US" sz="4000" b="1" dirty="0">
                <a:ea typeface="黑体" panose="02010609060101010101" pitchFamily="49" charset="-122"/>
              </a:rPr>
              <a:t>罗伯斯庇尔</a:t>
            </a:r>
            <a:r>
              <a:rPr lang="en-US" altLang="zh-CN" sz="4000" b="1" dirty="0">
                <a:ea typeface="黑体" panose="02010609060101010101" pitchFamily="49" charset="-122"/>
              </a:rPr>
              <a:t>,</a:t>
            </a:r>
            <a:r>
              <a:rPr lang="zh-CN" altLang="en-US" sz="4000" b="1" dirty="0">
                <a:ea typeface="黑体" panose="02010609060101010101" pitchFamily="49" charset="-122"/>
              </a:rPr>
              <a:t>长眠于此</a:t>
            </a:r>
            <a:r>
              <a:rPr lang="en-US" altLang="zh-CN" sz="4000" b="1" dirty="0">
                <a:ea typeface="黑体" panose="02010609060101010101" pitchFamily="49" charset="-122"/>
              </a:rPr>
              <a:t>,</a:t>
            </a:r>
            <a:r>
              <a:rPr lang="zh-CN" altLang="en-US" sz="4000" b="1" dirty="0">
                <a:ea typeface="黑体" panose="02010609060101010101" pitchFamily="49" charset="-122"/>
              </a:rPr>
              <a:t>过往的行人啊</a:t>
            </a:r>
            <a:r>
              <a:rPr lang="en-US" altLang="zh-CN" sz="4000" b="1" dirty="0">
                <a:ea typeface="黑体" panose="02010609060101010101" pitchFamily="49" charset="-122"/>
              </a:rPr>
              <a:t>,</a:t>
            </a:r>
            <a:r>
              <a:rPr lang="zh-CN" altLang="en-US" sz="4000" b="1" dirty="0">
                <a:ea typeface="黑体" panose="02010609060101010101" pitchFamily="49" charset="-122"/>
              </a:rPr>
              <a:t>不要为我哀伤</a:t>
            </a:r>
            <a:r>
              <a:rPr lang="en-US" altLang="zh-CN" sz="4000" b="1" dirty="0">
                <a:ea typeface="黑体" panose="02010609060101010101" pitchFamily="49" charset="-122"/>
              </a:rPr>
              <a:t>,</a:t>
            </a:r>
            <a:r>
              <a:rPr lang="zh-CN" altLang="en-US" sz="4000" b="1" dirty="0">
                <a:ea typeface="黑体" panose="02010609060101010101" pitchFamily="49" charset="-122"/>
              </a:rPr>
              <a:t>如果我活着</a:t>
            </a:r>
            <a:r>
              <a:rPr lang="en-US" altLang="zh-CN" sz="4000" b="1" dirty="0">
                <a:ea typeface="黑体" panose="02010609060101010101" pitchFamily="49" charset="-122"/>
              </a:rPr>
              <a:t>,</a:t>
            </a:r>
            <a:r>
              <a:rPr lang="zh-CN" altLang="en-US" sz="4000" b="1" dirty="0">
                <a:ea typeface="黑体" panose="02010609060101010101" pitchFamily="49" charset="-122"/>
              </a:rPr>
              <a:t>你们谁也活不了。 </a:t>
            </a:r>
            <a:endParaRPr lang="zh-CN" altLang="en-US" sz="4000" b="1" dirty="0">
              <a:ea typeface="黑体" panose="02010609060101010101" pitchFamily="49" charset="-122"/>
            </a:endParaRPr>
          </a:p>
        </p:txBody>
      </p:sp>
      <p:sp>
        <p:nvSpPr>
          <p:cNvPr id="7" name="文本框 3"/>
          <p:cNvSpPr txBox="1"/>
          <p:nvPr/>
        </p:nvSpPr>
        <p:spPr>
          <a:xfrm>
            <a:off x="4354276" y="130810"/>
            <a:ext cx="3198316" cy="645160"/>
          </a:xfrm>
          <a:prstGeom prst="rect">
            <a:avLst/>
          </a:prstGeom>
          <a:noFill/>
        </p:spPr>
        <p:txBody>
          <a:bodyPr wrap="square" rtlCol="0" anchor="t">
            <a:spAutoFit/>
          </a:bodyPr>
          <a:lstStyle/>
          <a:p>
            <a:pPr algn="ctr"/>
            <a:r>
              <a:rPr kumimoji="1" lang="zh-CN" altLang="en-US" sz="3600" b="1" dirty="0">
                <a:ea typeface="黑体" panose="02010609060101010101" pitchFamily="49" charset="-122"/>
                <a:sym typeface="+mn-ea"/>
              </a:rPr>
              <a:t>拿破仑帝国</a:t>
            </a:r>
            <a:endParaRPr kumimoji="1" lang="zh-CN" altLang="en-US" sz="3600" b="1" dirty="0">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00"/>
          <p:cNvSpPr txBox="1">
            <a:spLocks noChangeArrowheads="1"/>
          </p:cNvSpPr>
          <p:nvPr>
            <p:custDataLst>
              <p:tags r:id="rId1"/>
            </p:custDataLst>
          </p:nvPr>
        </p:nvSpPr>
        <p:spPr bwMode="auto">
          <a:xfrm>
            <a:off x="2397534" y="1013147"/>
            <a:ext cx="8953092" cy="4967514"/>
          </a:xfrm>
          <a:prstGeom prst="rect">
            <a:avLst/>
          </a:prstGeom>
          <a:noFill/>
          <a:ln w="9525">
            <a:noFill/>
            <a:miter lim="800000"/>
          </a:ln>
        </p:spPr>
        <p:txBody>
          <a:bodyPr wrap="square">
            <a:spAutoFit/>
          </a:bodyPr>
          <a:lstStyle/>
          <a:p>
            <a:pPr>
              <a:lnSpc>
                <a:spcPct val="120000"/>
              </a:lnSpc>
              <a:buClr>
                <a:srgbClr val="000000"/>
              </a:buClr>
              <a:buSzPct val="100000"/>
              <a:buFont typeface="Times New Roman" panose="02020603050405020304" pitchFamily="18" charset="0"/>
              <a:buNone/>
            </a:pP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rPr>
              <a:t>根本原因</a:t>
            </a:r>
            <a:r>
              <a:rPr lang="en-US" sz="2400" b="1" dirty="0">
                <a:latin typeface="黑体" panose="02010609060101010101" pitchFamily="49" charset="-122"/>
                <a:ea typeface="黑体" panose="02010609060101010101" pitchFamily="49" charset="-122"/>
                <a:cs typeface="汉仪颜楷简" panose="00020600040101010101" charset="-122"/>
              </a:rPr>
              <a:t>：</a:t>
            </a:r>
            <a:endParaRPr lang="zh-CN" altLang="en-US" sz="2400" b="1" dirty="0">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endPar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rPr>
              <a:t>理论基础</a:t>
            </a:r>
            <a:r>
              <a:rPr lang="zh-CN" altLang="en-US" sz="2400" b="1" dirty="0">
                <a:latin typeface="黑体" panose="02010609060101010101" pitchFamily="49" charset="-122"/>
                <a:ea typeface="黑体" panose="02010609060101010101" pitchFamily="49" charset="-122"/>
                <a:cs typeface="汉仪颜楷简" panose="00020600040101010101" charset="-122"/>
              </a:rPr>
              <a:t>：</a:t>
            </a:r>
            <a:endParaRPr lang="zh-CN" altLang="en-US" sz="2400" b="1" dirty="0">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endPar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rPr>
              <a:t>爆发</a:t>
            </a:r>
            <a:r>
              <a:rPr lang="zh-CN" altLang="en-US" sz="2400" b="1" dirty="0">
                <a:latin typeface="黑体" panose="02010609060101010101" pitchFamily="49" charset="-122"/>
                <a:ea typeface="黑体" panose="02010609060101010101" pitchFamily="49" charset="-122"/>
                <a:cs typeface="汉仪颜楷简" panose="00020600040101010101" charset="-122"/>
              </a:rPr>
              <a:t>：</a:t>
            </a:r>
            <a:endParaRPr lang="zh-CN" altLang="en-US" sz="2400" b="1" dirty="0">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endPar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rPr>
              <a:t>革命纲领</a:t>
            </a:r>
            <a:r>
              <a:rPr lang="zh-CN" altLang="en-US" sz="2400" b="1" dirty="0">
                <a:latin typeface="黑体" panose="02010609060101010101" pitchFamily="49" charset="-122"/>
                <a:ea typeface="黑体" panose="02010609060101010101" pitchFamily="49" charset="-122"/>
                <a:cs typeface="汉仪颜楷简" panose="00020600040101010101" charset="-122"/>
              </a:rPr>
              <a:t>：</a:t>
            </a:r>
            <a:endParaRPr lang="zh-CN" altLang="en-US" sz="2400" b="1" dirty="0">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endParaRPr lang="zh-CN" altLang="en-US" sz="2400" b="1" dirty="0">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rPr>
              <a:t>拿破仑帝国</a:t>
            </a: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sym typeface="+mn-ea"/>
              </a:rPr>
              <a:t>措施</a:t>
            </a:r>
            <a:r>
              <a:rPr lang="zh-CN" altLang="en-US" sz="2400" b="1" dirty="0">
                <a:latin typeface="黑体" panose="02010609060101010101" pitchFamily="49" charset="-122"/>
                <a:ea typeface="黑体" panose="02010609060101010101" pitchFamily="49" charset="-122"/>
                <a:cs typeface="汉仪颜楷简" panose="00020600040101010101" charset="-122"/>
              </a:rPr>
              <a:t>：</a:t>
            </a:r>
            <a:endParaRPr lang="zh-CN" altLang="en-US" sz="2400" b="1" dirty="0">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endPar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endParaRPr>
          </a:p>
          <a:p>
            <a:pPr>
              <a:lnSpc>
                <a:spcPct val="120000"/>
              </a:lnSpc>
              <a:buClr>
                <a:srgbClr val="000000"/>
              </a:buClr>
              <a:buSzPct val="100000"/>
              <a:buFont typeface="Times New Roman" panose="02020603050405020304" pitchFamily="18" charset="0"/>
              <a:buNone/>
            </a:pP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rPr>
              <a:t>革命意义</a:t>
            </a:r>
            <a:r>
              <a:rPr lang="zh-CN" altLang="en-US" sz="2400" b="1" dirty="0">
                <a:latin typeface="黑体" panose="02010609060101010101" pitchFamily="49" charset="-122"/>
                <a:ea typeface="黑体" panose="02010609060101010101" pitchFamily="49" charset="-122"/>
                <a:cs typeface="汉仪颜楷简" panose="00020600040101010101" charset="-122"/>
              </a:rPr>
              <a:t>：</a:t>
            </a:r>
            <a:endParaRPr lang="en-US" altLang="zh-CN" sz="2400" b="1" dirty="0">
              <a:latin typeface="黑体" panose="02010609060101010101" pitchFamily="49" charset="-122"/>
              <a:ea typeface="黑体" panose="02010609060101010101" pitchFamily="49" charset="-122"/>
              <a:cs typeface="汉仪颜楷简" panose="00020600040101010101" charset="-122"/>
            </a:endParaRPr>
          </a:p>
        </p:txBody>
      </p:sp>
      <p:sp>
        <p:nvSpPr>
          <p:cNvPr id="12" name="文本框 11"/>
          <p:cNvSpPr txBox="1"/>
          <p:nvPr>
            <p:custDataLst>
              <p:tags r:id="rId2"/>
            </p:custDataLst>
          </p:nvPr>
        </p:nvSpPr>
        <p:spPr>
          <a:xfrm>
            <a:off x="954404" y="1527134"/>
            <a:ext cx="612775" cy="3939540"/>
          </a:xfrm>
          <a:prstGeom prst="rect">
            <a:avLst/>
          </a:prstGeom>
          <a:noFill/>
        </p:spPr>
        <p:txBody>
          <a:bodyPr wrap="square" rtlCol="0">
            <a:noAutofit/>
          </a:bodyPr>
          <a:lstStyle/>
          <a:p>
            <a:r>
              <a:rPr lang="en-US" altLang="zh-CN" sz="2400" b="1" dirty="0">
                <a:latin typeface="黑体" panose="02010609060101010101" pitchFamily="49" charset="-122"/>
                <a:ea typeface="黑体" panose="02010609060101010101" pitchFamily="49" charset="-122"/>
                <a:cs typeface="汉仪颜楷简" panose="00020600040101010101" charset="-122"/>
              </a:rPr>
              <a:t>法国大革命和拿破仑帝国</a:t>
            </a:r>
            <a:endParaRPr lang="en-US" altLang="zh-CN" sz="2400" b="1" dirty="0">
              <a:latin typeface="黑体" panose="02010609060101010101" pitchFamily="49" charset="-122"/>
              <a:ea typeface="黑体" panose="02010609060101010101" pitchFamily="49" charset="-122"/>
              <a:cs typeface="汉仪颜楷简" panose="00020600040101010101" charset="-122"/>
            </a:endParaRPr>
          </a:p>
        </p:txBody>
      </p:sp>
      <p:sp>
        <p:nvSpPr>
          <p:cNvPr id="13" name="左大括号 12"/>
          <p:cNvSpPr/>
          <p:nvPr>
            <p:custDataLst>
              <p:tags r:id="rId3"/>
            </p:custDataLst>
          </p:nvPr>
        </p:nvSpPr>
        <p:spPr>
          <a:xfrm>
            <a:off x="1743710" y="1192569"/>
            <a:ext cx="654050" cy="4513639"/>
          </a:xfrm>
          <a:prstGeom prst="leftBrace">
            <a:avLst/>
          </a:prstGeom>
          <a:ln>
            <a:solidFill>
              <a:schemeClr val="tx1"/>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dirty="0">
              <a:ea typeface="黑体" panose="02010609060101010101" pitchFamily="49" charset="-122"/>
            </a:endParaRPr>
          </a:p>
        </p:txBody>
      </p:sp>
      <p:sp>
        <p:nvSpPr>
          <p:cNvPr id="15" name="文本框 14"/>
          <p:cNvSpPr txBox="1"/>
          <p:nvPr>
            <p:custDataLst>
              <p:tags r:id="rId4"/>
            </p:custDataLst>
          </p:nvPr>
        </p:nvSpPr>
        <p:spPr>
          <a:xfrm>
            <a:off x="3889897" y="1032773"/>
            <a:ext cx="5968365" cy="460375"/>
          </a:xfrm>
          <a:prstGeom prst="rect">
            <a:avLst/>
          </a:prstGeom>
          <a:noFill/>
          <a:ln w="28575" cmpd="sng">
            <a:noFill/>
            <a:prstDash val="sysDot"/>
          </a:ln>
        </p:spPr>
        <p:txBody>
          <a:bodyPr wrap="square" rtlCol="0">
            <a:spAutoFit/>
          </a:bodyPr>
          <a:lstStyle/>
          <a:p>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sym typeface="+mn-ea"/>
              </a:rPr>
              <a:t>法国封建统治</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阻碍了北美资本主义的发展</a:t>
            </a:r>
            <a:endParaRPr lang="zh-CN" altLang="en-US" sz="2400" dirty="0">
              <a:ea typeface="黑体" panose="02010609060101010101" pitchFamily="49" charset="-122"/>
            </a:endParaRPr>
          </a:p>
        </p:txBody>
      </p:sp>
      <p:sp>
        <p:nvSpPr>
          <p:cNvPr id="16" name="文本框 15"/>
          <p:cNvSpPr txBox="1"/>
          <p:nvPr>
            <p:custDataLst>
              <p:tags r:id="rId5"/>
            </p:custDataLst>
          </p:nvPr>
        </p:nvSpPr>
        <p:spPr>
          <a:xfrm>
            <a:off x="3889897" y="1962188"/>
            <a:ext cx="5260340" cy="460375"/>
          </a:xfrm>
          <a:prstGeom prst="rect">
            <a:avLst/>
          </a:prstGeom>
          <a:noFill/>
          <a:ln w="28575" cmpd="sng">
            <a:noFill/>
            <a:prstDash val="sysDot"/>
          </a:ln>
        </p:spPr>
        <p:txBody>
          <a:bodyPr wrap="square" rtlCol="0">
            <a:spAutoFit/>
          </a:bodyPr>
          <a:lstStyle/>
          <a:p>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sym typeface="+mn-ea"/>
              </a:rPr>
              <a:t>启蒙运动</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为法国大革命奠定理论基础</a:t>
            </a:r>
            <a:endParaRPr lang="zh-CN" altLang="en-US" sz="2400" dirty="0">
              <a:ea typeface="黑体" panose="02010609060101010101" pitchFamily="49" charset="-122"/>
            </a:endParaRPr>
          </a:p>
        </p:txBody>
      </p:sp>
      <p:sp>
        <p:nvSpPr>
          <p:cNvPr id="17" name="文本框 16"/>
          <p:cNvSpPr txBox="1"/>
          <p:nvPr>
            <p:custDataLst>
              <p:tags r:id="rId6"/>
            </p:custDataLst>
          </p:nvPr>
        </p:nvSpPr>
        <p:spPr>
          <a:xfrm>
            <a:off x="3331845" y="2757209"/>
            <a:ext cx="5217160" cy="491481"/>
          </a:xfrm>
          <a:prstGeom prst="rect">
            <a:avLst/>
          </a:prstGeom>
          <a:noFill/>
        </p:spPr>
        <p:txBody>
          <a:bodyPr wrap="square" rtlCol="0">
            <a:spAutoFit/>
          </a:bodyPr>
          <a:lstStyle/>
          <a:p>
            <a:pPr>
              <a:lnSpc>
                <a:spcPct val="120000"/>
              </a:lnSpc>
              <a:buClr>
                <a:srgbClr val="000000"/>
              </a:buClr>
              <a:buSzPct val="100000"/>
              <a:buFont typeface="Times New Roman" panose="02020603050405020304" pitchFamily="18" charset="0"/>
              <a:buNone/>
            </a:pPr>
            <a:r>
              <a:rPr lang="en-US" altLang="zh-CN" sz="2400" b="1" dirty="0">
                <a:latin typeface="黑体" panose="02010609060101010101" pitchFamily="49" charset="-122"/>
                <a:ea typeface="黑体" panose="02010609060101010101" pitchFamily="49" charset="-122"/>
                <a:cs typeface="汉仪颜楷简" panose="00020600040101010101" charset="-122"/>
                <a:sym typeface="+mn-ea"/>
              </a:rPr>
              <a:t>1789.7.14</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，巴黎人民攻占巴士底狱</a:t>
            </a:r>
            <a:endParaRPr lang="zh-CN" altLang="en-US" sz="2400" dirty="0">
              <a:ea typeface="黑体" panose="02010609060101010101" pitchFamily="49" charset="-122"/>
            </a:endParaRPr>
          </a:p>
        </p:txBody>
      </p:sp>
      <p:sp>
        <p:nvSpPr>
          <p:cNvPr id="18" name="文本框 17"/>
          <p:cNvSpPr txBox="1"/>
          <p:nvPr>
            <p:custDataLst>
              <p:tags r:id="rId7"/>
            </p:custDataLst>
          </p:nvPr>
        </p:nvSpPr>
        <p:spPr>
          <a:xfrm>
            <a:off x="3889897" y="3666909"/>
            <a:ext cx="4699000" cy="460375"/>
          </a:xfrm>
          <a:prstGeom prst="rect">
            <a:avLst/>
          </a:prstGeom>
          <a:noFill/>
        </p:spPr>
        <p:txBody>
          <a:bodyPr wrap="square" rtlCol="0">
            <a:spAutoFit/>
          </a:bodyPr>
          <a:lstStyle/>
          <a:p>
            <a:r>
              <a:rPr lang="en-US" altLang="zh-CN" sz="2400" b="1" dirty="0">
                <a:latin typeface="黑体" panose="02010609060101010101" pitchFamily="49" charset="-122"/>
                <a:ea typeface="黑体" panose="02010609060101010101" pitchFamily="49" charset="-122"/>
                <a:cs typeface="汉仪颜楷简" panose="00020600040101010101" charset="-122"/>
                <a:sym typeface="+mn-ea"/>
              </a:rPr>
              <a:t>1789</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年</a:t>
            </a:r>
            <a:r>
              <a:rPr lang="en-US" altLang="zh-CN" sz="2400" b="1" dirty="0">
                <a:latin typeface="黑体" panose="02010609060101010101" pitchFamily="49" charset="-122"/>
                <a:ea typeface="黑体" panose="02010609060101010101" pitchFamily="49" charset="-122"/>
                <a:cs typeface="汉仪颜楷简" panose="00020600040101010101" charset="-122"/>
                <a:sym typeface="+mn-ea"/>
              </a:rPr>
              <a:t>8</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月《人权宣言》</a:t>
            </a:r>
            <a:endParaRPr lang="zh-CN" altLang="en-US" sz="2400" dirty="0">
              <a:ea typeface="黑体" panose="02010609060101010101" pitchFamily="49" charset="-122"/>
            </a:endParaRPr>
          </a:p>
        </p:txBody>
      </p:sp>
      <p:sp>
        <p:nvSpPr>
          <p:cNvPr id="19" name="文本框 18"/>
          <p:cNvSpPr txBox="1"/>
          <p:nvPr>
            <p:custDataLst>
              <p:tags r:id="rId8"/>
            </p:custDataLst>
          </p:nvPr>
        </p:nvSpPr>
        <p:spPr>
          <a:xfrm>
            <a:off x="4925597" y="4530276"/>
            <a:ext cx="6074410"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对内制订</a:t>
            </a: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sym typeface="+mn-ea"/>
              </a:rPr>
              <a:t>《拿破仑法典》</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，对外战争</a:t>
            </a:r>
            <a:endParaRPr lang="zh-CN" altLang="en-US" sz="2400" dirty="0">
              <a:ea typeface="黑体" panose="02010609060101010101" pitchFamily="49" charset="-122"/>
            </a:endParaRPr>
          </a:p>
        </p:txBody>
      </p:sp>
      <p:sp>
        <p:nvSpPr>
          <p:cNvPr id="20" name="文本框 19"/>
          <p:cNvSpPr txBox="1"/>
          <p:nvPr>
            <p:custDataLst>
              <p:tags r:id="rId9"/>
            </p:custDataLst>
          </p:nvPr>
        </p:nvSpPr>
        <p:spPr>
          <a:xfrm>
            <a:off x="3935761" y="5416603"/>
            <a:ext cx="7341235" cy="934679"/>
          </a:xfrm>
          <a:prstGeom prst="rect">
            <a:avLst/>
          </a:prstGeom>
          <a:noFill/>
        </p:spPr>
        <p:txBody>
          <a:bodyPr wrap="square" rtlCol="0">
            <a:spAutoFit/>
          </a:bodyPr>
          <a:lstStyle/>
          <a:p>
            <a:pPr>
              <a:lnSpc>
                <a:spcPct val="120000"/>
              </a:lnSpc>
              <a:buClr>
                <a:srgbClr val="000000"/>
              </a:buClr>
              <a:buSzPct val="100000"/>
              <a:buFont typeface="Times New Roman" panose="02020603050405020304" pitchFamily="18" charset="0"/>
              <a:buNone/>
            </a:pP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sym typeface="+mn-ea"/>
              </a:rPr>
              <a:t>摧毁了</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法国封建君主制</a:t>
            </a: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sym typeface="+mn-ea"/>
              </a:rPr>
              <a:t>，传播</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资产阶级自由民主思想，</a:t>
            </a: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sym typeface="+mn-ea"/>
              </a:rPr>
              <a:t>打击</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欧洲封建势力，具有</a:t>
            </a:r>
            <a:r>
              <a:rPr lang="zh-CN" altLang="en-US" sz="2400" b="1" dirty="0">
                <a:solidFill>
                  <a:srgbClr val="C00000"/>
                </a:solidFill>
                <a:latin typeface="黑体" panose="02010609060101010101" pitchFamily="49" charset="-122"/>
                <a:ea typeface="黑体" panose="02010609060101010101" pitchFamily="49" charset="-122"/>
                <a:cs typeface="汉仪颜楷简" panose="00020600040101010101" charset="-122"/>
                <a:sym typeface="+mn-ea"/>
              </a:rPr>
              <a:t>世界性</a:t>
            </a:r>
            <a:r>
              <a:rPr lang="zh-CN" altLang="en-US" sz="2400" b="1" dirty="0">
                <a:latin typeface="黑体" panose="02010609060101010101" pitchFamily="49" charset="-122"/>
                <a:ea typeface="黑体" panose="02010609060101010101" pitchFamily="49" charset="-122"/>
                <a:cs typeface="汉仪颜楷简" panose="00020600040101010101" charset="-122"/>
                <a:sym typeface="+mn-ea"/>
              </a:rPr>
              <a:t>影响。</a:t>
            </a:r>
            <a:endParaRPr lang="zh-CN" altLang="en-US" sz="24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up)">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p:tgtEl>
                                          <p:spTgt spid="20"/>
                                        </p:tgtEl>
                                        <p:attrNameLst>
                                          <p:attrName>ppt_y</p:attrName>
                                        </p:attrNameLst>
                                      </p:cBhvr>
                                      <p:tavLst>
                                        <p:tav tm="0">
                                          <p:val>
                                            <p:strVal val="#ppt_y+#ppt_h*1.125000"/>
                                          </p:val>
                                        </p:tav>
                                        <p:tav tm="100000">
                                          <p:val>
                                            <p:strVal val="#ppt_y"/>
                                          </p:val>
                                        </p:tav>
                                      </p:tavLst>
                                    </p:anim>
                                    <p:animEffect transition="in" filter="wipe(up)">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273050" y="805815"/>
            <a:ext cx="11573510" cy="584771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custDataLst>
              <p:tags r:id="rId3"/>
            </p:custDataLst>
          </p:nvPr>
        </p:nvSpPr>
        <p:spPr>
          <a:xfrm>
            <a:off x="273050" y="2347838"/>
            <a:ext cx="11573509" cy="2865999"/>
          </a:xfrm>
          <a:prstGeom prst="rect">
            <a:avLst/>
          </a:prstGeom>
          <a:solidFill>
            <a:schemeClr val="accent2">
              <a:lumMod val="75000"/>
              <a:alpha val="91000"/>
            </a:schemeClr>
          </a:solidFill>
        </p:spPr>
        <p:txBody>
          <a:bodyPr wrap="square" rtlCol="0">
            <a:noAutofit/>
          </a:bodyPr>
          <a:lstStyle/>
          <a:p>
            <a:pPr>
              <a:lnSpc>
                <a:spcPct val="150000"/>
              </a:lnSpc>
            </a:pPr>
            <a:r>
              <a:rPr kumimoji="1" lang="zh-CN" altLang="en-US" sz="4000" b="1" dirty="0">
                <a:solidFill>
                  <a:schemeClr val="bg1"/>
                </a:solidFill>
                <a:latin typeface="黑体" panose="02010609060101010101" pitchFamily="49" charset="-122"/>
                <a:ea typeface="黑体" panose="02010609060101010101" pitchFamily="49" charset="-122"/>
              </a:rPr>
              <a:t>托克维尔在</a:t>
            </a:r>
            <a:r>
              <a:rPr kumimoji="1" lang="en-US" altLang="zh-CN" sz="4000" b="1" dirty="0">
                <a:solidFill>
                  <a:schemeClr val="bg1"/>
                </a:solidFill>
                <a:latin typeface="黑体" panose="02010609060101010101" pitchFamily="49" charset="-122"/>
                <a:ea typeface="黑体" panose="02010609060101010101" pitchFamily="49" charset="-122"/>
              </a:rPr>
              <a:t>《</a:t>
            </a:r>
            <a:r>
              <a:rPr kumimoji="1" lang="zh-CN" altLang="en-US" sz="4000" b="1" dirty="0">
                <a:solidFill>
                  <a:schemeClr val="bg1"/>
                </a:solidFill>
                <a:latin typeface="黑体" panose="02010609060101010101" pitchFamily="49" charset="-122"/>
                <a:ea typeface="黑体" panose="02010609060101010101" pitchFamily="49" charset="-122"/>
              </a:rPr>
              <a:t>旧制度与大革命</a:t>
            </a:r>
            <a:r>
              <a:rPr kumimoji="1" lang="en-US" altLang="zh-CN" sz="4000" b="1" dirty="0">
                <a:solidFill>
                  <a:schemeClr val="bg1"/>
                </a:solidFill>
                <a:latin typeface="黑体" panose="02010609060101010101" pitchFamily="49" charset="-122"/>
                <a:ea typeface="黑体" panose="02010609060101010101" pitchFamily="49" charset="-122"/>
              </a:rPr>
              <a:t>》</a:t>
            </a:r>
            <a:r>
              <a:rPr kumimoji="1" lang="zh-CN" altLang="en-US" sz="4000" b="1" dirty="0">
                <a:solidFill>
                  <a:schemeClr val="bg1"/>
                </a:solidFill>
                <a:latin typeface="黑体" panose="02010609060101010101" pitchFamily="49" charset="-122"/>
                <a:ea typeface="黑体" panose="02010609060101010101" pitchFamily="49" charset="-122"/>
              </a:rPr>
              <a:t>中认为，法国大革命爆发不是因为贫穷，恰恰是繁荣加速了革命，减轻了人民的负担，反而惹恼了人民。</a:t>
            </a:r>
            <a:endParaRPr kumimoji="1" lang="zh-CN" altLang="en-US" sz="40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0995" y="1046871"/>
            <a:ext cx="11684000" cy="5410712"/>
          </a:xfrm>
          <a:prstGeom prst="rect">
            <a:avLst/>
          </a:prstGeom>
          <a:noFill/>
        </p:spPr>
        <p:txBody>
          <a:bodyPr wrap="square" rtlCol="0">
            <a:spAutoFit/>
          </a:bodyPr>
          <a:lstStyle/>
          <a:p>
            <a:pPr algn="just">
              <a:lnSpc>
                <a:spcPct val="120000"/>
              </a:lnSpc>
            </a:pPr>
            <a:r>
              <a:rPr lang="zh-CN" altLang="en-US" sz="2400" b="1" dirty="0">
                <a:ea typeface="黑体" panose="02010609060101010101" pitchFamily="49" charset="-122"/>
              </a:rPr>
              <a:t>1.（2023年河北省）中华民国成立后，留欧的潮流首先涌向□□。近代中国人对它的向往，不仅是由于它有着闻名于世的灿烂文化，还因为它曾是欧洲资产阶级革命的发源地之一。它通过大革命摧毁了君主统治，传播了自由民主思想，吸引着全世界的热血青年。“□□”应是（   </a:t>
            </a:r>
            <a:r>
              <a:rPr lang="zh-CN" altLang="en-US" sz="2400" b="1" dirty="0" smtClean="0">
                <a:ea typeface="黑体" panose="02010609060101010101" pitchFamily="49" charset="-122"/>
              </a:rPr>
              <a:t>    </a:t>
            </a:r>
            <a:r>
              <a:rPr lang="zh-CN" altLang="en-US" sz="2400" b="1" dirty="0">
                <a:ea typeface="黑体" panose="02010609060101010101" pitchFamily="49" charset="-122"/>
              </a:rPr>
              <a:t> ）</a:t>
            </a:r>
            <a:endParaRPr lang="zh-CN" altLang="en-US" sz="2400" b="1" dirty="0">
              <a:ea typeface="黑体" panose="02010609060101010101" pitchFamily="49" charset="-122"/>
            </a:endParaRPr>
          </a:p>
          <a:p>
            <a:pPr algn="just">
              <a:lnSpc>
                <a:spcPct val="120000"/>
              </a:lnSpc>
            </a:pPr>
            <a:r>
              <a:rPr lang="zh-CN" altLang="en-US" sz="2400" b="1" dirty="0">
                <a:ea typeface="黑体" panose="02010609060101010101" pitchFamily="49" charset="-122"/>
              </a:rPr>
              <a:t>A.法国    	</a:t>
            </a:r>
            <a:r>
              <a:rPr lang="en-US" altLang="zh-CN" sz="2400" b="1" dirty="0">
                <a:ea typeface="黑体" panose="02010609060101010101" pitchFamily="49" charset="-122"/>
              </a:rPr>
              <a:t>    </a:t>
            </a:r>
            <a:r>
              <a:rPr lang="zh-CN" altLang="en-US" sz="2400" b="1" dirty="0">
                <a:ea typeface="黑体" panose="02010609060101010101" pitchFamily="49" charset="-122"/>
              </a:rPr>
              <a:t>B.英国	   </a:t>
            </a:r>
            <a:r>
              <a:rPr lang="en-US" altLang="zh-CN" sz="2400" b="1" dirty="0">
                <a:ea typeface="黑体" panose="02010609060101010101" pitchFamily="49" charset="-122"/>
              </a:rPr>
              <a:t>      </a:t>
            </a:r>
            <a:r>
              <a:rPr lang="zh-CN" altLang="en-US" sz="2400" b="1" dirty="0">
                <a:ea typeface="黑体" panose="02010609060101010101" pitchFamily="49" charset="-122"/>
              </a:rPr>
              <a:t>C.德国	   </a:t>
            </a:r>
            <a:r>
              <a:rPr lang="en-US" altLang="zh-CN" sz="2400" b="1" dirty="0">
                <a:ea typeface="黑体" panose="02010609060101010101" pitchFamily="49" charset="-122"/>
              </a:rPr>
              <a:t>       </a:t>
            </a:r>
            <a:r>
              <a:rPr lang="zh-CN" altLang="en-US" sz="2400" b="1" dirty="0">
                <a:ea typeface="黑体" panose="02010609060101010101" pitchFamily="49" charset="-122"/>
              </a:rPr>
              <a:t>D.俄国</a:t>
            </a:r>
            <a:endParaRPr lang="zh-CN" altLang="en-US" sz="2400" b="1" dirty="0">
              <a:ea typeface="黑体" panose="02010609060101010101" pitchFamily="49" charset="-122"/>
            </a:endParaRPr>
          </a:p>
          <a:p>
            <a:pPr algn="just">
              <a:lnSpc>
                <a:spcPct val="120000"/>
              </a:lnSpc>
            </a:pPr>
            <a:endParaRPr lang="en-US" altLang="zh-CN" sz="2400" b="1" dirty="0">
              <a:ea typeface="黑体" panose="02010609060101010101" pitchFamily="49" charset="-122"/>
            </a:endParaRPr>
          </a:p>
          <a:p>
            <a:pPr algn="just">
              <a:lnSpc>
                <a:spcPct val="120000"/>
              </a:lnSpc>
            </a:pPr>
            <a:r>
              <a:rPr lang="en-US" altLang="zh-CN" sz="2400" b="1" dirty="0">
                <a:ea typeface="黑体" panose="02010609060101010101" pitchFamily="49" charset="-122"/>
              </a:rPr>
              <a:t>2</a:t>
            </a:r>
            <a:r>
              <a:rPr lang="zh-CN" altLang="en-US" sz="2400" b="1" dirty="0">
                <a:ea typeface="黑体" panose="02010609060101010101" pitchFamily="49" charset="-122"/>
              </a:rPr>
              <a:t>.（2023年天津市）历史解释是对史实的分析和评判。下列选项属于历史解释的是（  </a:t>
            </a:r>
            <a:r>
              <a:rPr lang="zh-CN" altLang="en-US" sz="2400" b="1" dirty="0" smtClean="0">
                <a:ea typeface="黑体" panose="02010609060101010101" pitchFamily="49" charset="-122"/>
              </a:rPr>
              <a:t>    </a:t>
            </a:r>
            <a:r>
              <a:rPr lang="zh-CN" altLang="en-US" sz="2400" b="1" dirty="0">
                <a:ea typeface="黑体" panose="02010609060101010101" pitchFamily="49" charset="-122"/>
              </a:rPr>
              <a:t>  ）</a:t>
            </a:r>
            <a:endParaRPr lang="zh-CN" altLang="en-US" sz="2400" b="1" dirty="0">
              <a:ea typeface="黑体" panose="02010609060101010101" pitchFamily="49" charset="-122"/>
            </a:endParaRPr>
          </a:p>
          <a:p>
            <a:pPr algn="just">
              <a:lnSpc>
                <a:spcPct val="120000"/>
              </a:lnSpc>
              <a:buClrTx/>
              <a:buSzTx/>
              <a:buFontTx/>
            </a:pPr>
            <a:r>
              <a:rPr lang="zh-CN" altLang="en-US" sz="2400" b="1" dirty="0">
                <a:ea typeface="黑体" panose="02010609060101010101" pitchFamily="49" charset="-122"/>
              </a:rPr>
              <a:t>A.1689年英国议会通过了《权利法案》	</a:t>
            </a:r>
            <a:endParaRPr lang="zh-CN" altLang="en-US" sz="2400" b="1" dirty="0">
              <a:ea typeface="黑体" panose="02010609060101010101" pitchFamily="49" charset="-122"/>
            </a:endParaRPr>
          </a:p>
          <a:p>
            <a:pPr algn="just">
              <a:lnSpc>
                <a:spcPct val="120000"/>
              </a:lnSpc>
              <a:buClrTx/>
              <a:buSzTx/>
              <a:buFontTx/>
            </a:pPr>
            <a:r>
              <a:rPr lang="zh-CN" altLang="en-US" sz="2400" b="1" dirty="0">
                <a:ea typeface="黑体" panose="02010609060101010101" pitchFamily="49" charset="-122"/>
              </a:rPr>
              <a:t>B.1775年来克星顿传出了枪声</a:t>
            </a:r>
            <a:endParaRPr lang="zh-CN" altLang="en-US" sz="2400" b="1" dirty="0">
              <a:ea typeface="黑体" panose="02010609060101010101" pitchFamily="49" charset="-122"/>
            </a:endParaRPr>
          </a:p>
          <a:p>
            <a:pPr algn="just">
              <a:lnSpc>
                <a:spcPct val="120000"/>
              </a:lnSpc>
            </a:pPr>
            <a:r>
              <a:rPr lang="zh-CN" altLang="en-US" sz="2400" b="1" dirty="0">
                <a:ea typeface="黑体" panose="02010609060101010101" pitchFamily="49" charset="-122"/>
              </a:rPr>
              <a:t>C.1789年巴黎民众攻占巴士底狱	</a:t>
            </a:r>
            <a:endParaRPr lang="zh-CN" altLang="en-US" sz="2400" b="1" dirty="0">
              <a:ea typeface="黑体" panose="02010609060101010101" pitchFamily="49" charset="-122"/>
            </a:endParaRPr>
          </a:p>
          <a:p>
            <a:pPr algn="just">
              <a:lnSpc>
                <a:spcPct val="120000"/>
              </a:lnSpc>
            </a:pPr>
            <a:r>
              <a:rPr lang="zh-CN" altLang="en-US" sz="2400" b="1" dirty="0">
                <a:ea typeface="黑体" panose="02010609060101010101" pitchFamily="49" charset="-122"/>
              </a:rPr>
              <a:t>D.1789年的法国《人权宣言》具有历史进步性</a:t>
            </a:r>
            <a:endParaRPr lang="zh-CN" altLang="en-US" sz="2400" b="1" dirty="0">
              <a:ea typeface="黑体" panose="02010609060101010101" pitchFamily="49" charset="-122"/>
            </a:endParaRPr>
          </a:p>
        </p:txBody>
      </p:sp>
      <p:sp>
        <p:nvSpPr>
          <p:cNvPr id="12" name="文本框 11"/>
          <p:cNvSpPr txBox="1"/>
          <p:nvPr/>
        </p:nvSpPr>
        <p:spPr>
          <a:xfrm>
            <a:off x="3987797" y="2287561"/>
            <a:ext cx="889000" cy="584775"/>
          </a:xfrm>
          <a:prstGeom prst="rect">
            <a:avLst/>
          </a:prstGeom>
          <a:noFill/>
        </p:spPr>
        <p:txBody>
          <a:bodyPr wrap="square" rtlCol="0">
            <a:spAutoFit/>
          </a:bodyPr>
          <a:lstStyle/>
          <a:p>
            <a:r>
              <a:rPr lang="en-US" altLang="zh-CN" sz="3200" dirty="0">
                <a:solidFill>
                  <a:srgbClr val="FF0000"/>
                </a:solidFill>
                <a:latin typeface="黑体" panose="02010609060101010101" pitchFamily="49" charset="-122"/>
                <a:ea typeface="黑体" panose="02010609060101010101" pitchFamily="49" charset="-122"/>
              </a:rPr>
              <a:t>A</a:t>
            </a:r>
            <a:endParaRPr lang="en-US" altLang="zh-CN" sz="3200" dirty="0">
              <a:solidFill>
                <a:srgbClr val="FF0000"/>
              </a:solidFill>
              <a:latin typeface="黑体" panose="02010609060101010101" pitchFamily="49" charset="-122"/>
              <a:ea typeface="黑体" panose="02010609060101010101" pitchFamily="49" charset="-122"/>
            </a:endParaRPr>
          </a:p>
        </p:txBody>
      </p:sp>
      <p:sp>
        <p:nvSpPr>
          <p:cNvPr id="15" name="文本框 14"/>
          <p:cNvSpPr txBox="1"/>
          <p:nvPr/>
        </p:nvSpPr>
        <p:spPr>
          <a:xfrm>
            <a:off x="868387" y="4078269"/>
            <a:ext cx="889000" cy="584775"/>
          </a:xfrm>
          <a:prstGeom prst="rect">
            <a:avLst/>
          </a:prstGeom>
          <a:noFill/>
        </p:spPr>
        <p:txBody>
          <a:bodyPr wrap="square" rtlCol="0">
            <a:spAutoFit/>
          </a:bodyPr>
          <a:lstStyle>
            <a:defPPr>
              <a:defRPr lang="zh-CN"/>
            </a:defPPr>
            <a:lvl1pPr>
              <a:defRPr sz="3200">
                <a:solidFill>
                  <a:srgbClr val="FF0000"/>
                </a:solidFill>
                <a:latin typeface="黑体" panose="02010609060101010101" pitchFamily="49" charset="-122"/>
                <a:ea typeface="黑体" panose="02010609060101010101" pitchFamily="49" charset="-122"/>
              </a:defRPr>
            </a:lvl1pPr>
          </a:lstStyle>
          <a:p>
            <a:r>
              <a:rPr lang="en-US" altLang="zh-CN" dirty="0"/>
              <a:t>D</a:t>
            </a:r>
            <a:endParaRPr lang="en-US" altLang="zh-CN"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ppt_y</p:attrName>
                                        </p:attrNameLst>
                                      </p:cBhvr>
                                      <p:tavLst>
                                        <p:tav tm="0">
                                          <p:val>
                                            <p:strVal val="#ppt_y+#ppt_h*1.125000"/>
                                          </p:val>
                                        </p:tav>
                                        <p:tav tm="100000">
                                          <p:val>
                                            <p:strVal val="#ppt_y"/>
                                          </p:val>
                                        </p:tav>
                                      </p:tavLst>
                                    </p:anim>
                                    <p:animEffect transition="in" filter="wipe(up)">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8939" y="984965"/>
            <a:ext cx="11419205" cy="5873035"/>
          </a:xfrm>
          <a:prstGeom prst="rect">
            <a:avLst/>
          </a:prstGeom>
          <a:noFill/>
        </p:spPr>
        <p:txBody>
          <a:bodyPr wrap="square" rtlCol="0">
            <a:noAutofit/>
          </a:bodyPr>
          <a:lstStyle/>
          <a:p>
            <a:pPr>
              <a:lnSpc>
                <a:spcPct val="120000"/>
              </a:lnSpc>
            </a:pPr>
            <a:r>
              <a:rPr lang="en-US" altLang="zh-CN" sz="2400" b="1" dirty="0">
                <a:ea typeface="黑体" panose="02010609060101010101" pitchFamily="49" charset="-122"/>
              </a:rPr>
              <a:t>3</a:t>
            </a:r>
            <a:r>
              <a:rPr lang="zh-CN" altLang="en-US" sz="2400" b="1" dirty="0">
                <a:ea typeface="黑体" panose="02010609060101010101" pitchFamily="49" charset="-122"/>
              </a:rPr>
              <a:t>.（2023年江苏省扬州市）1804年，他已不满足于做法国的最高统治者，而是要做凌驾于欧洲各国君主之上的帝国的皇帝。他是（ </a:t>
            </a:r>
            <a:r>
              <a:rPr lang="zh-CN" altLang="en-US" sz="2400" b="1" dirty="0" smtClean="0">
                <a:ea typeface="黑体" panose="02010609060101010101" pitchFamily="49" charset="-122"/>
              </a:rPr>
              <a:t>   </a:t>
            </a:r>
            <a:r>
              <a:rPr lang="zh-CN" altLang="en-US" sz="2400" b="1" dirty="0">
                <a:ea typeface="黑体" panose="02010609060101010101" pitchFamily="49" charset="-122"/>
              </a:rPr>
              <a:t> </a:t>
            </a:r>
            <a:r>
              <a:rPr lang="zh-CN" altLang="en-US" sz="2400" b="1" dirty="0" smtClean="0">
                <a:ea typeface="黑体" panose="02010609060101010101" pitchFamily="49" charset="-122"/>
              </a:rPr>
              <a:t> </a:t>
            </a:r>
            <a:r>
              <a:rPr lang="zh-CN" altLang="en-US" sz="2400" b="1" dirty="0">
                <a:ea typeface="黑体" panose="02010609060101010101" pitchFamily="49" charset="-122"/>
              </a:rPr>
              <a:t>  ）</a:t>
            </a:r>
            <a:endParaRPr lang="zh-CN" altLang="en-US" sz="2400" b="1" dirty="0">
              <a:ea typeface="黑体" panose="02010609060101010101" pitchFamily="49" charset="-122"/>
            </a:endParaRPr>
          </a:p>
          <a:p>
            <a:pPr>
              <a:lnSpc>
                <a:spcPct val="120000"/>
              </a:lnSpc>
            </a:pPr>
            <a:r>
              <a:rPr lang="zh-CN" altLang="en-US" sz="2400" b="1" dirty="0">
                <a:ea typeface="黑体" panose="02010609060101010101" pitchFamily="49" charset="-122"/>
              </a:rPr>
              <a:t>A.查理一世   </a:t>
            </a:r>
            <a:r>
              <a:rPr lang="zh-CN" altLang="en-US" sz="2400" b="1" dirty="0" smtClean="0">
                <a:ea typeface="黑体" panose="02010609060101010101" pitchFamily="49" charset="-122"/>
              </a:rPr>
              <a:t> </a:t>
            </a:r>
            <a:r>
              <a:rPr lang="zh-CN" altLang="en-US" sz="2400" b="1" dirty="0">
                <a:ea typeface="黑体" panose="02010609060101010101" pitchFamily="49" charset="-122"/>
              </a:rPr>
              <a:t> </a:t>
            </a:r>
            <a:r>
              <a:rPr lang="zh-CN" altLang="en-US" sz="2400" b="1" dirty="0" smtClean="0">
                <a:ea typeface="黑体" panose="02010609060101010101" pitchFamily="49" charset="-122"/>
              </a:rPr>
              <a:t>   </a:t>
            </a:r>
            <a:r>
              <a:rPr lang="zh-CN" altLang="en-US" sz="2400" b="1" dirty="0" smtClean="0">
                <a:ea typeface="黑体" panose="02010609060101010101" pitchFamily="49" charset="-122"/>
              </a:rPr>
              <a:t>B</a:t>
            </a:r>
            <a:r>
              <a:rPr lang="zh-CN" altLang="en-US" sz="2400" b="1" dirty="0">
                <a:ea typeface="黑体" panose="02010609060101010101" pitchFamily="49" charset="-122"/>
              </a:rPr>
              <a:t>.路易十六	   C.罗伯斯庇尔	</a:t>
            </a:r>
            <a:r>
              <a:rPr lang="zh-CN" altLang="en-US" sz="2400" b="1" dirty="0" smtClean="0">
                <a:ea typeface="黑体" panose="02010609060101010101" pitchFamily="49" charset="-122"/>
              </a:rPr>
              <a:t>    </a:t>
            </a:r>
            <a:r>
              <a:rPr lang="zh-CN" altLang="en-US" sz="2400" b="1" dirty="0">
                <a:ea typeface="黑体" panose="02010609060101010101" pitchFamily="49" charset="-122"/>
              </a:rPr>
              <a:t>D.拿破仑</a:t>
            </a:r>
            <a:endParaRPr lang="zh-CN" altLang="en-US" sz="2400" b="1" dirty="0">
              <a:ea typeface="黑体" panose="02010609060101010101" pitchFamily="49" charset="-122"/>
            </a:endParaRPr>
          </a:p>
          <a:p>
            <a:pPr>
              <a:lnSpc>
                <a:spcPct val="120000"/>
              </a:lnSpc>
            </a:pPr>
            <a:endParaRPr lang="en-US" altLang="zh-CN" sz="2400" b="1" dirty="0">
              <a:ea typeface="黑体" panose="02010609060101010101" pitchFamily="49" charset="-122"/>
            </a:endParaRPr>
          </a:p>
          <a:p>
            <a:pPr>
              <a:lnSpc>
                <a:spcPct val="120000"/>
              </a:lnSpc>
            </a:pPr>
            <a:r>
              <a:rPr lang="en-US" altLang="zh-CN" sz="2400" b="1" dirty="0">
                <a:ea typeface="黑体" panose="02010609060101010101" pitchFamily="49" charset="-122"/>
              </a:rPr>
              <a:t>4</a:t>
            </a:r>
            <a:r>
              <a:rPr lang="zh-CN" altLang="en-US" sz="2400" b="1" dirty="0">
                <a:ea typeface="黑体" panose="02010609060101010101" pitchFamily="49" charset="-122"/>
              </a:rPr>
              <a:t>.（2022·四川巴中·26）抓住关键词有助于把握历史事件的特质。与“国王路易十六”“三级会议”“《人权宣言》”三个关键词相关的历史事件是（   </a:t>
            </a:r>
            <a:r>
              <a:rPr lang="zh-CN" altLang="en-US" sz="2400" b="1" dirty="0" smtClean="0">
                <a:ea typeface="黑体" panose="02010609060101010101" pitchFamily="49" charset="-122"/>
              </a:rPr>
              <a:t>    </a:t>
            </a:r>
            <a:r>
              <a:rPr lang="zh-CN" altLang="en-US" sz="2400" b="1" dirty="0">
                <a:ea typeface="黑体" panose="02010609060101010101" pitchFamily="49" charset="-122"/>
              </a:rPr>
              <a:t>）</a:t>
            </a:r>
            <a:endParaRPr lang="zh-CN" altLang="en-US" sz="2400" b="1" dirty="0">
              <a:ea typeface="黑体" panose="02010609060101010101" pitchFamily="49" charset="-122"/>
            </a:endParaRPr>
          </a:p>
          <a:p>
            <a:pPr>
              <a:lnSpc>
                <a:spcPct val="120000"/>
              </a:lnSpc>
            </a:pPr>
            <a:r>
              <a:rPr lang="zh-CN" altLang="en-US" sz="2400" b="1" dirty="0">
                <a:ea typeface="黑体" panose="02010609060101010101" pitchFamily="49" charset="-122"/>
              </a:rPr>
              <a:t>A．英国资产阶级革命                  B．法国大革命</a:t>
            </a:r>
            <a:endParaRPr lang="zh-CN" altLang="en-US" sz="2400" b="1" dirty="0">
              <a:ea typeface="黑体" panose="02010609060101010101" pitchFamily="49" charset="-122"/>
            </a:endParaRPr>
          </a:p>
          <a:p>
            <a:pPr>
              <a:lnSpc>
                <a:spcPct val="120000"/>
              </a:lnSpc>
            </a:pPr>
            <a:r>
              <a:rPr lang="zh-CN" altLang="en-US" sz="2400" b="1" dirty="0">
                <a:ea typeface="黑体" panose="02010609060101010101" pitchFamily="49" charset="-122"/>
              </a:rPr>
              <a:t>C．美国独立战争                     </a:t>
            </a:r>
            <a:r>
              <a:rPr lang="zh-CN" altLang="en-US" sz="2400" b="1" dirty="0" smtClean="0">
                <a:ea typeface="黑体" panose="02010609060101010101" pitchFamily="49" charset="-122"/>
              </a:rPr>
              <a:t>    </a:t>
            </a:r>
            <a:r>
              <a:rPr lang="zh-CN" altLang="en-US" sz="2400" b="1" dirty="0">
                <a:ea typeface="黑体" panose="02010609060101010101" pitchFamily="49" charset="-122"/>
              </a:rPr>
              <a:t>D．俄国农奴制改革</a:t>
            </a:r>
            <a:endParaRPr lang="zh-CN" altLang="en-US" sz="2400" b="1" dirty="0">
              <a:ea typeface="黑体" panose="02010609060101010101" pitchFamily="49" charset="-122"/>
            </a:endParaRPr>
          </a:p>
          <a:p>
            <a:pPr>
              <a:lnSpc>
                <a:spcPct val="120000"/>
              </a:lnSpc>
            </a:pPr>
            <a:endParaRPr lang="zh-CN" altLang="en-US" sz="2400" b="1" dirty="0">
              <a:ea typeface="黑体" panose="02010609060101010101" pitchFamily="49" charset="-122"/>
            </a:endParaRPr>
          </a:p>
          <a:p>
            <a:pPr>
              <a:lnSpc>
                <a:spcPct val="120000"/>
              </a:lnSpc>
            </a:pPr>
            <a:r>
              <a:rPr lang="en-US" altLang="zh-CN" sz="2400" b="1" dirty="0">
                <a:ea typeface="黑体" panose="02010609060101010101" pitchFamily="49" charset="-122"/>
              </a:rPr>
              <a:t>5</a:t>
            </a:r>
            <a:r>
              <a:rPr lang="zh-CN" altLang="en-US" sz="2400" b="1" dirty="0">
                <a:ea typeface="黑体" panose="02010609060101010101" pitchFamily="49" charset="-122"/>
              </a:rPr>
              <a:t>．（2022·江苏镇江·20）恩格斯指出：这是一部以法国大革命的社会成果为依据并把这些成果转为法律的唯一的现代民法典。这部法律文献是（   </a:t>
            </a:r>
            <a:r>
              <a:rPr lang="zh-CN" altLang="en-US" sz="2400" b="1" dirty="0" smtClean="0">
                <a:ea typeface="黑体" panose="02010609060101010101" pitchFamily="49" charset="-122"/>
              </a:rPr>
              <a:t>    </a:t>
            </a:r>
            <a:r>
              <a:rPr lang="zh-CN" altLang="en-US" sz="2400" b="1" dirty="0">
                <a:ea typeface="黑体" panose="02010609060101010101" pitchFamily="49" charset="-122"/>
              </a:rPr>
              <a:t>）</a:t>
            </a:r>
            <a:endParaRPr lang="zh-CN" altLang="en-US" sz="2400" b="1" dirty="0">
              <a:ea typeface="黑体" panose="02010609060101010101" pitchFamily="49" charset="-122"/>
            </a:endParaRPr>
          </a:p>
          <a:p>
            <a:pPr>
              <a:lnSpc>
                <a:spcPct val="120000"/>
              </a:lnSpc>
            </a:pPr>
            <a:r>
              <a:rPr lang="zh-CN" altLang="en-US" sz="2400" b="1" dirty="0">
                <a:ea typeface="黑体" panose="02010609060101010101" pitchFamily="49" charset="-122"/>
              </a:rPr>
              <a:t>A．《汉谟拉比法典》                  B．《十二铜表法》 </a:t>
            </a:r>
            <a:endParaRPr lang="zh-CN" altLang="en-US" sz="2400" b="1" dirty="0">
              <a:ea typeface="黑体" panose="02010609060101010101" pitchFamily="49" charset="-122"/>
            </a:endParaRPr>
          </a:p>
          <a:p>
            <a:pPr>
              <a:lnSpc>
                <a:spcPct val="120000"/>
              </a:lnSpc>
            </a:pPr>
            <a:r>
              <a:rPr lang="zh-CN" altLang="en-US" sz="2400" b="1" dirty="0">
                <a:ea typeface="黑体" panose="02010609060101010101" pitchFamily="49" charset="-122"/>
              </a:rPr>
              <a:t>C．《查士丁尼法典》                  D．《拿破仑法典》</a:t>
            </a:r>
            <a:endParaRPr lang="zh-CN" altLang="en-US" sz="2400" b="1" dirty="0">
              <a:ea typeface="黑体" panose="02010609060101010101" pitchFamily="49" charset="-122"/>
            </a:endParaRPr>
          </a:p>
        </p:txBody>
      </p:sp>
      <p:sp>
        <p:nvSpPr>
          <p:cNvPr id="12" name="文本框 11"/>
          <p:cNvSpPr txBox="1"/>
          <p:nvPr/>
        </p:nvSpPr>
        <p:spPr>
          <a:xfrm>
            <a:off x="7163433" y="1313717"/>
            <a:ext cx="889000" cy="646331"/>
          </a:xfrm>
          <a:prstGeom prst="rect">
            <a:avLst/>
          </a:prstGeom>
          <a:noFill/>
        </p:spPr>
        <p:txBody>
          <a:bodyPr wrap="square" rtlCol="0">
            <a:spAutoFit/>
          </a:bodyPr>
          <a:lstStyle>
            <a:defPPr>
              <a:defRPr lang="zh-CN"/>
            </a:defPPr>
            <a:lvl1pPr>
              <a:defRPr sz="4000">
                <a:solidFill>
                  <a:srgbClr val="FF0000"/>
                </a:solidFill>
                <a:latin typeface="黑体" panose="02010609060101010101" pitchFamily="49" charset="-122"/>
                <a:ea typeface="黑体" panose="02010609060101010101" pitchFamily="49" charset="-122"/>
              </a:defRPr>
            </a:lvl1pPr>
          </a:lstStyle>
          <a:p>
            <a:r>
              <a:rPr lang="en-US" altLang="zh-CN" sz="3600" dirty="0"/>
              <a:t>D</a:t>
            </a:r>
            <a:endParaRPr lang="en-US" altLang="zh-CN" sz="3600" dirty="0"/>
          </a:p>
        </p:txBody>
      </p:sp>
      <p:sp>
        <p:nvSpPr>
          <p:cNvPr id="15" name="文本框 14"/>
          <p:cNvSpPr txBox="1"/>
          <p:nvPr/>
        </p:nvSpPr>
        <p:spPr>
          <a:xfrm>
            <a:off x="9797267" y="3100999"/>
            <a:ext cx="889000" cy="646331"/>
          </a:xfrm>
          <a:prstGeom prst="rect">
            <a:avLst/>
          </a:prstGeom>
          <a:noFill/>
        </p:spPr>
        <p:txBody>
          <a:bodyPr wrap="square" rtlCol="0">
            <a:spAutoFit/>
          </a:bodyPr>
          <a:lstStyle>
            <a:defPPr>
              <a:defRPr lang="zh-CN"/>
            </a:defPPr>
            <a:lvl1pPr>
              <a:defRPr sz="4000">
                <a:solidFill>
                  <a:srgbClr val="FF0000"/>
                </a:solidFill>
                <a:latin typeface="黑体" panose="02010609060101010101" pitchFamily="49" charset="-122"/>
                <a:ea typeface="黑体" panose="02010609060101010101" pitchFamily="49" charset="-122"/>
              </a:defRPr>
            </a:lvl1pPr>
          </a:lstStyle>
          <a:p>
            <a:r>
              <a:rPr lang="en-US" altLang="zh-CN" sz="3600" dirty="0"/>
              <a:t>B</a:t>
            </a:r>
            <a:endParaRPr lang="en-US" altLang="zh-CN" sz="3600" dirty="0"/>
          </a:p>
        </p:txBody>
      </p:sp>
      <p:sp>
        <p:nvSpPr>
          <p:cNvPr id="6" name="文本框 5"/>
          <p:cNvSpPr txBox="1"/>
          <p:nvPr/>
        </p:nvSpPr>
        <p:spPr>
          <a:xfrm>
            <a:off x="8875053" y="5250080"/>
            <a:ext cx="412750" cy="646331"/>
          </a:xfrm>
          <a:prstGeom prst="rect">
            <a:avLst/>
          </a:prstGeom>
          <a:noFill/>
        </p:spPr>
        <p:txBody>
          <a:bodyPr wrap="square" rtlCol="0">
            <a:spAutoFit/>
          </a:bodyPr>
          <a:lstStyle>
            <a:defPPr>
              <a:defRPr lang="zh-CN"/>
            </a:defPPr>
            <a:lvl1pPr>
              <a:defRPr sz="4000">
                <a:solidFill>
                  <a:srgbClr val="FF0000"/>
                </a:solidFill>
                <a:latin typeface="黑体" panose="02010609060101010101" pitchFamily="49" charset="-122"/>
                <a:ea typeface="黑体" panose="02010609060101010101" pitchFamily="49" charset="-122"/>
              </a:defRPr>
            </a:lvl1pPr>
          </a:lstStyle>
          <a:p>
            <a:r>
              <a:rPr lang="en-US" altLang="zh-CN" sz="3600" dirty="0"/>
              <a:t>D</a:t>
            </a:r>
            <a:endParaRPr lang="en-US" altLang="zh-CN" sz="36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ppt_y</p:attrName>
                                        </p:attrNameLst>
                                      </p:cBhvr>
                                      <p:tavLst>
                                        <p:tav tm="0">
                                          <p:val>
                                            <p:strVal val="#ppt_y+#ppt_h*1.125000"/>
                                          </p:val>
                                        </p:tav>
                                        <p:tav tm="100000">
                                          <p:val>
                                            <p:strVal val="#ppt_y"/>
                                          </p:val>
                                        </p:tav>
                                      </p:tavLst>
                                    </p:anim>
                                    <p:animEffect transition="in" filter="wipe(up)">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195" y="927393"/>
            <a:ext cx="11790680" cy="4524315"/>
          </a:xfrm>
          <a:prstGeom prst="rect">
            <a:avLst/>
          </a:prstGeom>
          <a:noFill/>
        </p:spPr>
        <p:txBody>
          <a:bodyPr wrap="square" rtlCol="0">
            <a:spAutoFit/>
          </a:bodyPr>
          <a:lstStyle/>
          <a:p>
            <a:pPr algn="just">
              <a:lnSpc>
                <a:spcPct val="120000"/>
              </a:lnSpc>
            </a:pPr>
            <a:r>
              <a:rPr lang="en-US" altLang="zh-CN" sz="2400" b="1" dirty="0">
                <a:latin typeface="黑体" panose="02010609060101010101" pitchFamily="49" charset="-122"/>
                <a:ea typeface="黑体" panose="02010609060101010101" pitchFamily="49" charset="-122"/>
                <a:cs typeface="+mn-ea"/>
              </a:rPr>
              <a:t>6</a:t>
            </a:r>
            <a:r>
              <a:rPr lang="zh-CN" altLang="en-US" sz="2400" b="1" dirty="0">
                <a:latin typeface="黑体" panose="02010609060101010101" pitchFamily="49" charset="-122"/>
                <a:ea typeface="黑体" panose="02010609060101010101" pitchFamily="49" charset="-122"/>
                <a:cs typeface="+mn-ea"/>
              </a:rPr>
              <a:t>．（2022·黑龙江牡丹江·29）材料三  17世纪初，伴随着资本主义经济的发展，……而此时英国斯图亚特王朝统治者却在政治上鼓吹“君权神授”，维护封建专制思想；经济上，不通过议会而强行征税，垄断商品专卖权，控制国内外贸易。……损害了资产阶级和新贵族的利益。……18世纪开始，法国封建制度日益腐朽没落。……加重税收等措施阻碍了资本主义的发展，旧制度对经济发展的制约，致使法国各种社会矛盾激化。</a:t>
            </a:r>
            <a:endParaRPr lang="zh-CN" altLang="en-US" sz="2400" b="1" dirty="0">
              <a:latin typeface="黑体" panose="02010609060101010101" pitchFamily="49" charset="-122"/>
              <a:ea typeface="黑体" panose="02010609060101010101" pitchFamily="49" charset="-122"/>
              <a:cs typeface="+mn-ea"/>
            </a:endParaRPr>
          </a:p>
          <a:p>
            <a:pPr algn="r">
              <a:lnSpc>
                <a:spcPct val="120000"/>
              </a:lnSpc>
            </a:pPr>
            <a:r>
              <a:rPr lang="zh-CN" altLang="en-US" sz="2400" b="1" dirty="0">
                <a:latin typeface="黑体" panose="02010609060101010101" pitchFamily="49" charset="-122"/>
                <a:ea typeface="黑体" panose="02010609060101010101" pitchFamily="49" charset="-122"/>
                <a:cs typeface="+mn-ea"/>
              </a:rPr>
              <a:t>——摘编自义务教育教科书《教师教学用书》</a:t>
            </a:r>
            <a:endParaRPr lang="zh-CN" altLang="en-US" sz="2400" b="1" dirty="0">
              <a:latin typeface="黑体" panose="02010609060101010101" pitchFamily="49" charset="-122"/>
              <a:ea typeface="黑体" panose="02010609060101010101" pitchFamily="49" charset="-122"/>
              <a:cs typeface="+mn-ea"/>
            </a:endParaRPr>
          </a:p>
          <a:p>
            <a:pPr algn="just">
              <a:lnSpc>
                <a:spcPct val="120000"/>
              </a:lnSpc>
            </a:pPr>
            <a:r>
              <a:rPr lang="zh-CN" altLang="en-US" sz="2400" b="1" dirty="0">
                <a:latin typeface="黑体" panose="02010609060101010101" pitchFamily="49" charset="-122"/>
                <a:ea typeface="黑体" panose="02010609060101010101" pitchFamily="49" charset="-122"/>
                <a:cs typeface="+mn-ea"/>
              </a:rPr>
              <a:t>请回答：（3）依据材料三，分析英、法两国爆发革命的共同原因是什么？两国革命有何共同影响？（2分）</a:t>
            </a:r>
            <a:endParaRPr lang="zh-CN" altLang="en-US" sz="2400" b="1" dirty="0">
              <a:latin typeface="黑体" panose="02010609060101010101" pitchFamily="49" charset="-122"/>
              <a:ea typeface="黑体" panose="02010609060101010101" pitchFamily="49" charset="-122"/>
              <a:cs typeface="+mn-ea"/>
            </a:endParaRPr>
          </a:p>
          <a:p>
            <a:pPr algn="just">
              <a:lnSpc>
                <a:spcPct val="120000"/>
              </a:lnSpc>
            </a:pPr>
            <a:endParaRPr lang="zh-CN" altLang="en-US" sz="2400" b="1" dirty="0">
              <a:latin typeface="黑体" panose="02010609060101010101" pitchFamily="49" charset="-122"/>
              <a:ea typeface="黑体" panose="02010609060101010101" pitchFamily="49" charset="-122"/>
              <a:cs typeface="+mn-ea"/>
            </a:endParaRPr>
          </a:p>
        </p:txBody>
      </p:sp>
      <p:sp>
        <p:nvSpPr>
          <p:cNvPr id="5" name="文本框 4"/>
          <p:cNvSpPr txBox="1"/>
          <p:nvPr/>
        </p:nvSpPr>
        <p:spPr>
          <a:xfrm>
            <a:off x="163194" y="4980695"/>
            <a:ext cx="11377295" cy="671830"/>
          </a:xfrm>
          <a:prstGeom prst="rect">
            <a:avLst/>
          </a:prstGeom>
          <a:noFill/>
        </p:spPr>
        <p:txBody>
          <a:bodyPr wrap="square" rtlCol="0">
            <a:noAutofit/>
          </a:bodyPr>
          <a:lstStyle/>
          <a:p>
            <a:r>
              <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rPr>
              <a:t>原因：封建专制（封建制度、君主专制等）阻碍资本主义发展（1分）</a:t>
            </a:r>
            <a:endPar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endParaRPr>
          </a:p>
          <a:p>
            <a:endPar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endParaRPr>
          </a:p>
        </p:txBody>
      </p:sp>
      <p:sp>
        <p:nvSpPr>
          <p:cNvPr id="6" name="文本框 5"/>
          <p:cNvSpPr txBox="1"/>
          <p:nvPr/>
        </p:nvSpPr>
        <p:spPr>
          <a:xfrm>
            <a:off x="163194" y="5451707"/>
            <a:ext cx="10900801" cy="1200329"/>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sym typeface="+mn-ea"/>
              </a:rPr>
              <a:t>影响：①推翻封建君主专制（君主统治、封建制度等）、</a:t>
            </a:r>
            <a:endPar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sym typeface="+mn-ea"/>
            </a:endParaRPr>
          </a:p>
          <a:p>
            <a:r>
              <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sym typeface="+mn-ea"/>
              </a:rPr>
              <a:t>②为资本主义发展开辟道路（确立资本主义制度、有利于资本主义发展等）、</a:t>
            </a:r>
            <a:endPar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sym typeface="+mn-ea"/>
            </a:endParaRPr>
          </a:p>
          <a:p>
            <a:r>
              <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sym typeface="+mn-ea"/>
              </a:rPr>
              <a:t>③都具有世界性影响（推动世界的发展等）（答出一点即可；1分）</a:t>
            </a:r>
            <a:endParaRPr lang="zh-CN" altLang="en-US" sz="2400" b="1" dirty="0">
              <a:solidFill>
                <a:srgbClr val="FF0000"/>
              </a:solidFill>
              <a:latin typeface="黑体" panose="02010609060101010101" pitchFamily="49" charset="-122"/>
              <a:ea typeface="黑体" panose="02010609060101010101" pitchFamily="49" charset="-122"/>
              <a:cs typeface="楷体"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4677" y="3189067"/>
            <a:ext cx="5901690" cy="645160"/>
          </a:xfrm>
          <a:prstGeom prst="rect">
            <a:avLst/>
          </a:prstGeom>
          <a:noFill/>
        </p:spPr>
        <p:txBody>
          <a:bodyPr wrap="square" rtlCol="0">
            <a:spAutoFit/>
          </a:bodyPr>
          <a:lstStyle/>
          <a:p>
            <a:pPr algn="ctr"/>
            <a:r>
              <a:rPr lang="zh-CN" altLang="en-US" sz="3600" dirty="0" smtClean="0">
                <a:solidFill>
                  <a:schemeClr val="bg1"/>
                </a:solidFill>
                <a:latin typeface="黑体" panose="02010609060101010101" pitchFamily="49" charset="-122"/>
                <a:ea typeface="黑体" panose="02010609060101010101" pitchFamily="49" charset="-122"/>
              </a:rPr>
              <a:t>完成本课课后练习</a:t>
            </a:r>
            <a:endParaRPr lang="zh-CN" altLang="en-US" sz="36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37514" y="1316794"/>
            <a:ext cx="11377295" cy="4615815"/>
          </a:xfrm>
          <a:prstGeom prst="rect">
            <a:avLst/>
          </a:prstGeom>
          <a:noFill/>
          <a:ln w="9525">
            <a:noFill/>
          </a:ln>
        </p:spPr>
        <p:txBody>
          <a:bodyPr wrap="square">
            <a:spAutoFit/>
          </a:bodyPr>
          <a:lstStyle/>
          <a:p>
            <a:pPr indent="0">
              <a:lnSpc>
                <a:spcPct val="150000"/>
              </a:lnSpc>
            </a:pPr>
            <a:r>
              <a:rPr 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1</a:t>
            </a:r>
            <a:r>
              <a:rPr lang="en-US" alt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唯物史观</a:t>
            </a:r>
            <a:r>
              <a:rPr 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sz="2800" b="1" dirty="0">
                <a:latin typeface="黑体" panose="02010609060101010101" pitchFamily="49" charset="-122"/>
                <a:ea typeface="黑体" panose="02010609060101010101" pitchFamily="49" charset="-122"/>
                <a:cs typeface="黑体" panose="02010609060101010101" pitchFamily="49" charset="-122"/>
              </a:rPr>
              <a:t>让学生理解法国大革命发生的背景是资本主义经济在发展，需要建立与之相适应的资本主义制度，形成经济基础决定上层建筑，生产力决定生产关系的科学历史观。</a:t>
            </a:r>
            <a:endParaRPr lang="zh-CN" sz="2800" b="1" dirty="0">
              <a:latin typeface="黑体" panose="02010609060101010101" pitchFamily="49" charset="-122"/>
              <a:ea typeface="黑体" panose="02010609060101010101" pitchFamily="49" charset="-122"/>
              <a:cs typeface="黑体" panose="02010609060101010101" pitchFamily="49" charset="-122"/>
            </a:endParaRPr>
          </a:p>
          <a:p>
            <a:pPr indent="0">
              <a:lnSpc>
                <a:spcPct val="150000"/>
              </a:lnSpc>
            </a:pPr>
            <a:r>
              <a:rPr 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2</a:t>
            </a:r>
            <a:r>
              <a:rPr lang="en-US" alt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时空</a:t>
            </a:r>
            <a:r>
              <a:rPr 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观念：</a:t>
            </a:r>
            <a:r>
              <a:rPr lang="zh-CN" sz="2800" b="1" dirty="0">
                <a:latin typeface="黑体" panose="02010609060101010101" pitchFamily="49" charset="-122"/>
                <a:ea typeface="黑体" panose="02010609060101010101" pitchFamily="49" charset="-122"/>
                <a:cs typeface="黑体" panose="02010609060101010101" pitchFamily="49" charset="-122"/>
              </a:rPr>
              <a:t>了解法国大革命的发展过程。</a:t>
            </a:r>
            <a:endParaRPr lang="zh-CN" sz="2800" b="1" dirty="0">
              <a:latin typeface="黑体" panose="02010609060101010101" pitchFamily="49" charset="-122"/>
              <a:ea typeface="黑体" panose="02010609060101010101" pitchFamily="49" charset="-122"/>
              <a:cs typeface="黑体" panose="02010609060101010101" pitchFamily="49" charset="-122"/>
            </a:endParaRPr>
          </a:p>
          <a:p>
            <a:pPr indent="0">
              <a:lnSpc>
                <a:spcPct val="150000"/>
              </a:lnSpc>
            </a:pPr>
            <a:r>
              <a:rPr 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3</a:t>
            </a:r>
            <a:r>
              <a:rPr lang="en-US" alt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历史</a:t>
            </a:r>
            <a:r>
              <a:rPr 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解释：</a:t>
            </a:r>
            <a:r>
              <a:rPr lang="zh-CN" sz="2800" b="1" dirty="0">
                <a:latin typeface="黑体" panose="02010609060101010101" pitchFamily="49" charset="-122"/>
                <a:ea typeface="黑体" panose="02010609060101010101" pitchFamily="49" charset="-122"/>
                <a:cs typeface="黑体" panose="02010609060101010101" pitchFamily="49" charset="-122"/>
              </a:rPr>
              <a:t>通过对1791宪法中的“积极公民”和“消极公民”的讨论，形成对历史事物客观评判的态度。</a:t>
            </a:r>
            <a:endParaRPr lang="zh-CN" sz="2800" b="1" dirty="0">
              <a:latin typeface="黑体" panose="02010609060101010101" pitchFamily="49" charset="-122"/>
              <a:ea typeface="黑体" panose="02010609060101010101" pitchFamily="49" charset="-122"/>
              <a:cs typeface="黑体" panose="02010609060101010101" pitchFamily="49" charset="-122"/>
            </a:endParaRPr>
          </a:p>
          <a:p>
            <a:pPr indent="0">
              <a:lnSpc>
                <a:spcPct val="150000"/>
              </a:lnSpc>
            </a:pPr>
            <a:r>
              <a:rPr 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4</a:t>
            </a:r>
            <a:r>
              <a:rPr lang="en-US" alt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家</a:t>
            </a:r>
            <a:r>
              <a:rPr 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国情怀：</a:t>
            </a:r>
            <a:r>
              <a:rPr lang="zh-CN" sz="2800" b="1" dirty="0">
                <a:latin typeface="黑体" panose="02010609060101010101" pitchFamily="49" charset="-122"/>
                <a:ea typeface="黑体" panose="02010609060101010101" pitchFamily="49" charset="-122"/>
                <a:cs typeface="黑体" panose="02010609060101010101" pitchFamily="49" charset="-122"/>
              </a:rPr>
              <a:t>通过为拿破仑写墓志铭，感悟英雄人物情怀。</a:t>
            </a:r>
            <a:endParaRPr lang="zh-CN" sz="2800" b="1" dirty="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形状 8"/>
          <p:cNvSpPr/>
          <p:nvPr userDrawn="1">
            <p:custDataLst>
              <p:tags r:id="rId1"/>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srgbClr val="FFFFFF"/>
              </a:solidFill>
              <a:effectLst/>
              <a:highlight>
                <a:srgbClr val="1171F1"/>
              </a:highlight>
              <a:uLnTx/>
              <a:uFillTx/>
              <a:latin typeface="黑体" panose="02010609060101010101" pitchFamily="49" charset="-122"/>
              <a:ea typeface="黑体" panose="02010609060101010101" pitchFamily="49" charset="-122"/>
              <a:cs typeface="+mn-cs"/>
            </a:endParaRPr>
          </a:p>
        </p:txBody>
      </p:sp>
      <p:sp>
        <p:nvSpPr>
          <p:cNvPr id="77" name="直角三角形 76"/>
          <p:cNvSpPr/>
          <p:nvPr>
            <p:custDataLst>
              <p:tags r:id="rId2"/>
            </p:custDataLst>
          </p:nvPr>
        </p:nvSpPr>
        <p:spPr>
          <a:xfrm rot="10556773">
            <a:off x="8001525" y="1384599"/>
            <a:ext cx="1121087" cy="1014043"/>
          </a:xfrm>
          <a:prstGeom prst="rtTriangle">
            <a:avLst/>
          </a:prstGeom>
          <a:pattFill prst="zigZag">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78" name="直角三角形 77"/>
          <p:cNvSpPr/>
          <p:nvPr>
            <p:custDataLst>
              <p:tags r:id="rId3"/>
            </p:custDataLst>
          </p:nvPr>
        </p:nvSpPr>
        <p:spPr>
          <a:xfrm rot="7372940">
            <a:off x="6093271" y="2241755"/>
            <a:ext cx="2144432" cy="1939676"/>
          </a:xfrm>
          <a:prstGeom prst="rtTriangle">
            <a:avLst/>
          </a:prstGeom>
          <a:pattFill prst="zigZag">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pic>
        <p:nvPicPr>
          <p:cNvPr id="2" name="图片 1"/>
          <p:cNvPicPr>
            <a:picLocks noChangeAspect="1"/>
          </p:cNvPicPr>
          <p:nvPr>
            <p:custDataLst>
              <p:tags r:id="rId4"/>
            </p:custDataLst>
          </p:nvPr>
        </p:nvPicPr>
        <p:blipFill rotWithShape="1">
          <a:blip r:embed="rId5"/>
          <a:srcRect t="2740" b="2740"/>
          <a:stretch>
            <a:fillRect/>
          </a:stretch>
        </p:blipFill>
        <p:spPr>
          <a:xfrm>
            <a:off x="465455" y="986155"/>
            <a:ext cx="4290060" cy="5338445"/>
          </a:xfrm>
          <a:custGeom>
            <a:avLst/>
            <a:gdLst/>
            <a:ahLst/>
            <a:cxnLst>
              <a:cxn ang="3">
                <a:pos x="hc" y="t"/>
              </a:cxn>
              <a:cxn ang="cd2">
                <a:pos x="l" y="vc"/>
              </a:cxn>
              <a:cxn ang="cd4">
                <a:pos x="hc" y="b"/>
              </a:cxn>
              <a:cxn ang="0">
                <a:pos x="r" y="vc"/>
              </a:cxn>
            </a:cxnLst>
            <a:rect l="l" t="t" r="r" b="b"/>
            <a:pathLst>
              <a:path w="5760" h="5760">
                <a:moveTo>
                  <a:pt x="0" y="0"/>
                </a:moveTo>
                <a:lnTo>
                  <a:pt x="5760" y="0"/>
                </a:lnTo>
                <a:lnTo>
                  <a:pt x="5760" y="5760"/>
                </a:lnTo>
                <a:lnTo>
                  <a:pt x="0" y="5760"/>
                </a:lnTo>
                <a:lnTo>
                  <a:pt x="0" y="0"/>
                </a:lnTo>
                <a:close/>
              </a:path>
            </a:pathLst>
          </a:custGeom>
        </p:spPr>
      </p:pic>
      <p:sp>
        <p:nvSpPr>
          <p:cNvPr id="3" name="文本框 2"/>
          <p:cNvSpPr txBox="1"/>
          <p:nvPr/>
        </p:nvSpPr>
        <p:spPr>
          <a:xfrm>
            <a:off x="6019431" y="3853737"/>
            <a:ext cx="5243078" cy="1569660"/>
          </a:xfrm>
          <a:prstGeom prst="rect">
            <a:avLst/>
          </a:prstGeom>
          <a:noFill/>
        </p:spPr>
        <p:txBody>
          <a:bodyPr wrap="square" rtlCol="0">
            <a:spAutoFit/>
          </a:bodyPr>
          <a:lstStyle/>
          <a:p>
            <a:pPr>
              <a:lnSpc>
                <a:spcPct val="150000"/>
              </a:lnSpc>
            </a:pPr>
            <a:r>
              <a:rPr lang="zh-CN" altLang="en-US" sz="3200" dirty="0">
                <a:latin typeface="黑体" panose="02010609060101010101" pitchFamily="49" charset="-122"/>
                <a:ea typeface="黑体" panose="02010609060101010101" pitchFamily="49" charset="-122"/>
              </a:rPr>
              <a:t>阅读课本</a:t>
            </a:r>
            <a:r>
              <a:rPr lang="en-US" altLang="zh-CN" sz="3200" dirty="0">
                <a:latin typeface="黑体" panose="02010609060101010101" pitchFamily="49" charset="-122"/>
                <a:ea typeface="黑体" panose="02010609060101010101" pitchFamily="49" charset="-122"/>
              </a:rPr>
              <a:t>88</a:t>
            </a:r>
            <a:r>
              <a:rPr lang="zh-CN" altLang="en-US" sz="3200" dirty="0">
                <a:latin typeface="黑体" panose="02010609060101010101" pitchFamily="49" charset="-122"/>
                <a:ea typeface="黑体" panose="02010609060101010101" pitchFamily="49" charset="-122"/>
              </a:rPr>
              <a:t>页和</a:t>
            </a:r>
            <a:r>
              <a:rPr lang="en-US" altLang="zh-CN" sz="3200" dirty="0">
                <a:latin typeface="黑体" panose="02010609060101010101" pitchFamily="49" charset="-122"/>
                <a:ea typeface="黑体" panose="02010609060101010101" pitchFamily="49" charset="-122"/>
              </a:rPr>
              <a:t>89</a:t>
            </a:r>
            <a:r>
              <a:rPr lang="zh-CN" altLang="en-US" sz="3200" dirty="0">
                <a:latin typeface="黑体" panose="02010609060101010101" pitchFamily="49" charset="-122"/>
                <a:ea typeface="黑体" panose="02010609060101010101" pitchFamily="49" charset="-122"/>
              </a:rPr>
              <a:t>页第一段，</a:t>
            </a:r>
            <a:endParaRPr lang="en-US" altLang="zh-CN" sz="3200" dirty="0">
              <a:latin typeface="黑体" panose="02010609060101010101" pitchFamily="49" charset="-122"/>
              <a:ea typeface="黑体" panose="02010609060101010101" pitchFamily="49" charset="-122"/>
            </a:endParaRPr>
          </a:p>
          <a:p>
            <a:pPr>
              <a:lnSpc>
                <a:spcPct val="150000"/>
              </a:lnSpc>
            </a:pPr>
            <a:r>
              <a:rPr lang="zh-CN" altLang="en-US" sz="3200" dirty="0">
                <a:latin typeface="黑体" panose="02010609060101010101" pitchFamily="49" charset="-122"/>
                <a:ea typeface="黑体" panose="02010609060101010101" pitchFamily="49" charset="-122"/>
              </a:rPr>
              <a:t>概括法国大革命发生的背景</a:t>
            </a:r>
            <a:endParaRPr kumimoji="1" lang="zh-CN" altLang="en-US" sz="3200" dirty="0">
              <a:latin typeface="黑体" panose="02010609060101010101" pitchFamily="49" charset="-122"/>
              <a:ea typeface="黑体" panose="02010609060101010101" pitchFamily="49" charset="-122"/>
            </a:endParaRPr>
          </a:p>
        </p:txBody>
      </p:sp>
      <p:sp>
        <p:nvSpPr>
          <p:cNvPr id="4" name="Title 6"/>
          <p:cNvSpPr txBox="1"/>
          <p:nvPr>
            <p:custDataLst>
              <p:tags r:id="rId6"/>
            </p:custDataLst>
          </p:nvPr>
        </p:nvSpPr>
        <p:spPr>
          <a:xfrm>
            <a:off x="5097363" y="1305504"/>
            <a:ext cx="5897245" cy="2948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ts val="0"/>
              </a:spcBef>
              <a:spcAft>
                <a:spcPts val="800"/>
              </a:spcAft>
              <a:buClrTx/>
              <a:buSzPct val="100000"/>
              <a:buFontTx/>
              <a:buNone/>
              <a:defRPr/>
            </a:pPr>
            <a:r>
              <a:rPr kumimoji="0" lang="en-US" altLang="zh-CN" sz="2800" b="1" i="0" u="none" strike="noStrike" kern="1200" cap="none" spc="180" normalizeH="0" baseline="0" noProof="0" dirty="0">
                <a:ln w="3175">
                  <a:noFill/>
                  <a:prstDash val="dash"/>
                </a:ln>
                <a:solidFill>
                  <a:srgbClr val="000000"/>
                </a:solidFill>
                <a:effectLst/>
                <a:uLnTx/>
                <a:uFillTx/>
                <a:latin typeface="楷体" panose="02010609060101010101" charset="-122"/>
                <a:ea typeface="楷体" panose="02010609060101010101" charset="-122"/>
                <a:cs typeface="楷体" panose="02010609060101010101" charset="-122"/>
              </a:rPr>
              <a:t>    </a:t>
            </a:r>
            <a:r>
              <a:rPr kumimoji="0" lang="zh-CN" altLang="en-US" sz="3600" b="1" i="0" u="none" strike="noStrike" kern="1200" cap="none" spc="180" normalizeH="0" baseline="0" noProof="0" dirty="0">
                <a:ln w="3175">
                  <a:noFill/>
                  <a:prstDash val="dash"/>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en-US" altLang="zh-CN" sz="3600" b="1" i="0" u="none" strike="noStrike" kern="1200" cap="none" spc="180" normalizeH="0" baseline="0" noProof="0" dirty="0">
                <a:ln w="3175">
                  <a:noFill/>
                  <a:prstDash val="dash"/>
                </a:ln>
                <a:solidFill>
                  <a:srgbClr val="000000"/>
                </a:solidFill>
                <a:effectLst/>
                <a:uLnTx/>
                <a:uFillTx/>
                <a:latin typeface="楷体" panose="02010609060101010101" charset="-122"/>
                <a:ea typeface="楷体" panose="02010609060101010101" charset="-122"/>
                <a:cs typeface="楷体" panose="02010609060101010101" charset="-122"/>
              </a:rPr>
              <a:t>14</a:t>
            </a:r>
            <a:r>
              <a:rPr kumimoji="0" lang="zh-CN" altLang="en-US" sz="3600" b="1" i="0" u="none" strike="noStrike" kern="1200" cap="none" spc="180" normalizeH="0" baseline="0" noProof="0" dirty="0">
                <a:ln w="3175">
                  <a:noFill/>
                  <a:prstDash val="dash"/>
                </a:ln>
                <a:solidFill>
                  <a:srgbClr val="000000"/>
                </a:solidFill>
                <a:effectLst/>
                <a:uLnTx/>
                <a:uFillTx/>
                <a:latin typeface="楷体" panose="02010609060101010101" charset="-122"/>
                <a:ea typeface="楷体" panose="02010609060101010101" charset="-122"/>
                <a:cs typeface="楷体" panose="02010609060101010101" charset="-122"/>
              </a:rPr>
              <a:t>日，星期二，无事”</a:t>
            </a:r>
            <a:endParaRPr kumimoji="0" lang="zh-CN" altLang="en-US" sz="3600" b="1" i="0" u="none" strike="noStrike" kern="1200" cap="none" spc="180" normalizeH="0" baseline="0" noProof="0" dirty="0">
              <a:ln w="3175">
                <a:noFill/>
                <a:prstDash val="dash"/>
              </a:ln>
              <a:solidFill>
                <a:srgbClr val="000000"/>
              </a:solidFill>
              <a:effectLst/>
              <a:uLnTx/>
              <a:uFillTx/>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4666029" y="125352"/>
            <a:ext cx="2728302" cy="645160"/>
          </a:xfrm>
          <a:prstGeom prst="rect">
            <a:avLst/>
          </a:prstGeom>
          <a:noFill/>
        </p:spPr>
        <p:txBody>
          <a:bodyPr wrap="square" rtlCol="0" anchor="t">
            <a:spAutoFit/>
          </a:bodyPr>
          <a:lstStyle/>
          <a:p>
            <a:r>
              <a:rPr sz="3600" b="1" dirty="0" err="1">
                <a:latin typeface="黑体" panose="02010609060101010101" pitchFamily="49" charset="-122"/>
                <a:ea typeface="黑体" panose="02010609060101010101" pitchFamily="49" charset="-122"/>
                <a:sym typeface="+mn-ea"/>
              </a:rPr>
              <a:t>法国大革命</a:t>
            </a:r>
            <a:endParaRPr lang="zh-CN" altLang="en-US" sz="3600" b="1" dirty="0">
              <a:latin typeface="黑体" panose="02010609060101010101" pitchFamily="49" charset="-122"/>
              <a:ea typeface="黑体" panose="02010609060101010101" pitchFamily="49"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344805" y="3747072"/>
            <a:ext cx="11423015" cy="17145"/>
          </a:xfrm>
          <a:prstGeom prst="straightConnector1">
            <a:avLst/>
          </a:prstGeom>
          <a:ln w="38100">
            <a:tailEnd type="arrow" w="med" len="med"/>
          </a:ln>
        </p:spPr>
        <p:style>
          <a:lnRef idx="3">
            <a:schemeClr val="dk1"/>
          </a:lnRef>
          <a:fillRef idx="0">
            <a:schemeClr val="dk1"/>
          </a:fillRef>
          <a:effectRef idx="2">
            <a:schemeClr val="dk1"/>
          </a:effectRef>
          <a:fontRef idx="minor">
            <a:schemeClr val="tx1"/>
          </a:fontRef>
        </p:style>
      </p:cxnSp>
      <p:cxnSp>
        <p:nvCxnSpPr>
          <p:cNvPr id="7" name="直接连接符 6"/>
          <p:cNvCxnSpPr/>
          <p:nvPr/>
        </p:nvCxnSpPr>
        <p:spPr>
          <a:xfrm flipH="1">
            <a:off x="1102993" y="3607261"/>
            <a:ext cx="1" cy="16109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30955" y="4306962"/>
            <a:ext cx="11675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rPr>
              <a:t>开始</a:t>
            </a:r>
            <a:endParaRPr kumimoji="0" lang="zh-CN" altLang="en-US" sz="32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endParaRPr>
          </a:p>
        </p:txBody>
      </p:sp>
      <p:cxnSp>
        <p:nvCxnSpPr>
          <p:cNvPr id="11" name="直接连接符 10"/>
          <p:cNvCxnSpPr/>
          <p:nvPr/>
        </p:nvCxnSpPr>
        <p:spPr>
          <a:xfrm>
            <a:off x="2851785" y="3559520"/>
            <a:ext cx="0" cy="208833"/>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00497" y="3768353"/>
            <a:ext cx="165690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1789.7</a:t>
            </a:r>
            <a:r>
              <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.14</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5" name="文本框 14"/>
          <p:cNvSpPr txBox="1"/>
          <p:nvPr/>
        </p:nvSpPr>
        <p:spPr>
          <a:xfrm>
            <a:off x="3798776"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1791</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6" name="文本框 15"/>
          <p:cNvSpPr txBox="1"/>
          <p:nvPr/>
        </p:nvSpPr>
        <p:spPr>
          <a:xfrm>
            <a:off x="6325242"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1793</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8" name="直接连接符 17"/>
          <p:cNvCxnSpPr/>
          <p:nvPr/>
        </p:nvCxnSpPr>
        <p:spPr>
          <a:xfrm>
            <a:off x="5687060" y="3559520"/>
            <a:ext cx="0" cy="208833"/>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904000" y="3559520"/>
            <a:ext cx="0"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493845"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1794</a:t>
            </a:r>
            <a:endPar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5" name="矩形 24"/>
          <p:cNvSpPr/>
          <p:nvPr/>
        </p:nvSpPr>
        <p:spPr>
          <a:xfrm>
            <a:off x="498156" y="1182231"/>
            <a:ext cx="1209675" cy="2246769"/>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solidFill>
                    <a:srgbClr val="C00000"/>
                  </a:solid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巴黎民众攻占巴士底狱</a:t>
            </a:r>
            <a:endParaRPr kumimoji="0" lang="zh-CN" altLang="en-US" sz="2800" b="1" i="0" u="none" strike="noStrike" kern="1200" cap="none" spc="0" normalizeH="0" baseline="0" noProof="0" dirty="0">
              <a:ln>
                <a:solidFill>
                  <a:srgbClr val="C00000"/>
                </a:solid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 name="文本框 1"/>
          <p:cNvSpPr txBox="1"/>
          <p:nvPr/>
        </p:nvSpPr>
        <p:spPr>
          <a:xfrm>
            <a:off x="2294792" y="3717000"/>
            <a:ext cx="117754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1789.8</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接连接符 2"/>
          <p:cNvCxnSpPr>
            <a:endCxn id="15" idx="0"/>
          </p:cNvCxnSpPr>
          <p:nvPr/>
        </p:nvCxnSpPr>
        <p:spPr>
          <a:xfrm flipH="1">
            <a:off x="4291854" y="3559520"/>
            <a:ext cx="1381"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253845"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1792</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2" name="直接连接符 11"/>
          <p:cNvCxnSpPr/>
          <p:nvPr/>
        </p:nvCxnSpPr>
        <p:spPr>
          <a:xfrm>
            <a:off x="6668770" y="3559520"/>
            <a:ext cx="0"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057400" y="1562759"/>
            <a:ext cx="1503485" cy="1815882"/>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制宪议会通过</a:t>
            </a:r>
            <a:r>
              <a:rPr kumimoji="0" lang="en-US" altLang="zh-CN"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人权宣言</a:t>
            </a:r>
            <a:r>
              <a:rPr kumimoji="0" lang="en-US" altLang="zh-CN"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a:t>
            </a:r>
            <a:endPar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3" name="文本框 22"/>
          <p:cNvSpPr txBox="1"/>
          <p:nvPr/>
        </p:nvSpPr>
        <p:spPr>
          <a:xfrm>
            <a:off x="-585788" y="1357313"/>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0" name="标题 26"/>
          <p:cNvSpPr txBox="1"/>
          <p:nvPr/>
        </p:nvSpPr>
        <p:spPr>
          <a:xfrm>
            <a:off x="659390" y="5027344"/>
            <a:ext cx="1110843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ea typeface="黑体" panose="02010609060101010101" pitchFamily="49" charset="-122"/>
              </a:rPr>
              <a:t>阅读课本</a:t>
            </a:r>
            <a:r>
              <a:rPr lang="en-US" altLang="zh-CN" sz="3200" b="1" dirty="0">
                <a:ea typeface="黑体" panose="02010609060101010101" pitchFamily="49" charset="-122"/>
              </a:rPr>
              <a:t>89—91</a:t>
            </a:r>
            <a:r>
              <a:rPr lang="zh-CN" altLang="en-US" sz="3200" b="1" dirty="0">
                <a:ea typeface="黑体" panose="02010609060101010101" pitchFamily="49" charset="-122"/>
              </a:rPr>
              <a:t>页，根据时间提示，找到法国大革命大事件</a:t>
            </a:r>
            <a:endParaRPr lang="zh-CN" altLang="en-US" sz="3200" b="1" dirty="0">
              <a:ea typeface="黑体" panose="02010609060101010101" pitchFamily="49" charset="-122"/>
            </a:endParaRPr>
          </a:p>
        </p:txBody>
      </p:sp>
      <p:sp>
        <p:nvSpPr>
          <p:cNvPr id="21" name="文本框 4"/>
          <p:cNvSpPr txBox="1"/>
          <p:nvPr/>
        </p:nvSpPr>
        <p:spPr>
          <a:xfrm>
            <a:off x="4666029" y="125352"/>
            <a:ext cx="2728302" cy="645160"/>
          </a:xfrm>
          <a:prstGeom prst="rect">
            <a:avLst/>
          </a:prstGeom>
          <a:noFill/>
        </p:spPr>
        <p:txBody>
          <a:bodyPr wrap="square" rtlCol="0" anchor="t">
            <a:spAutoFit/>
          </a:bodyPr>
          <a:lstStyle/>
          <a:p>
            <a:r>
              <a:rPr sz="3600" b="1" dirty="0" err="1">
                <a:latin typeface="黑体" panose="02010609060101010101" pitchFamily="49" charset="-122"/>
                <a:ea typeface="黑体" panose="02010609060101010101" pitchFamily="49" charset="-122"/>
                <a:sym typeface="+mn-ea"/>
              </a:rPr>
              <a:t>法国大革命</a:t>
            </a:r>
            <a:endParaRPr lang="zh-CN" altLang="en-US" sz="3600" b="1" dirty="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5"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97840" y="1195070"/>
            <a:ext cx="3571875" cy="4067810"/>
          </a:xfrm>
          <a:prstGeom prst="rect">
            <a:avLst/>
          </a:prstGeom>
        </p:spPr>
      </p:pic>
      <p:sp>
        <p:nvSpPr>
          <p:cNvPr id="5" name="文本框 4"/>
          <p:cNvSpPr txBox="1"/>
          <p:nvPr/>
        </p:nvSpPr>
        <p:spPr>
          <a:xfrm>
            <a:off x="5210819" y="1238355"/>
            <a:ext cx="5433551" cy="2123658"/>
          </a:xfrm>
          <a:prstGeom prst="rect">
            <a:avLst/>
          </a:prstGeom>
          <a:noFill/>
        </p:spPr>
        <p:txBody>
          <a:bodyPr wrap="square" rtlCol="0">
            <a:spAutoFit/>
          </a:bodyPr>
          <a:lstStyle/>
          <a:p>
            <a:pPr>
              <a:lnSpc>
                <a:spcPct val="150000"/>
              </a:lnSpc>
            </a:pPr>
            <a:r>
              <a:rPr lang="zh-CN" altLang="en-US" sz="3600" b="1" dirty="0">
                <a:ea typeface="黑体" panose="02010609060101010101" pitchFamily="49" charset="-122"/>
              </a:rPr>
              <a:t>阅读</a:t>
            </a:r>
            <a:r>
              <a:rPr lang="zh-CN" altLang="en-US" sz="3600" b="1" dirty="0" smtClean="0">
                <a:ea typeface="黑体" panose="02010609060101010101" pitchFamily="49" charset="-122"/>
              </a:rPr>
              <a:t>课本</a:t>
            </a:r>
            <a:r>
              <a:rPr lang="en-US" altLang="zh-CN" sz="3600" b="1" dirty="0" smtClean="0">
                <a:ea typeface="黑体" panose="02010609060101010101" pitchFamily="49" charset="-122"/>
              </a:rPr>
              <a:t>90</a:t>
            </a:r>
            <a:r>
              <a:rPr lang="zh-CN" altLang="en-US" sz="3600" b="1" dirty="0" smtClean="0">
                <a:ea typeface="黑体" panose="02010609060101010101" pitchFamily="49" charset="-122"/>
              </a:rPr>
              <a:t>页  材料研读</a:t>
            </a:r>
            <a:endParaRPr lang="en-US" altLang="zh-CN" sz="3600" b="1" dirty="0" smtClean="0">
              <a:ea typeface="黑体" panose="02010609060101010101" pitchFamily="49" charset="-122"/>
            </a:endParaRPr>
          </a:p>
          <a:p>
            <a:pPr>
              <a:lnSpc>
                <a:spcPct val="150000"/>
              </a:lnSpc>
            </a:pPr>
            <a:r>
              <a:rPr lang="zh-CN" altLang="en-US" sz="3600" b="1" dirty="0" smtClean="0">
                <a:ea typeface="黑体" panose="02010609060101010101" pitchFamily="49" charset="-122"/>
              </a:rPr>
              <a:t>它</a:t>
            </a:r>
            <a:r>
              <a:rPr lang="zh-CN" altLang="en-US" sz="3600" b="1" dirty="0">
                <a:ea typeface="黑体" panose="02010609060101010101" pitchFamily="49" charset="-122"/>
              </a:rPr>
              <a:t>体现出来了哪些原则？</a:t>
            </a:r>
            <a:endParaRPr lang="en-US" altLang="zh-CN" sz="3600" b="1" dirty="0">
              <a:ea typeface="黑体" panose="02010609060101010101" pitchFamily="49" charset="-122"/>
            </a:endParaRPr>
          </a:p>
          <a:p>
            <a:pPr>
              <a:lnSpc>
                <a:spcPct val="150000"/>
              </a:lnSpc>
            </a:pPr>
            <a:endParaRPr lang="zh-CN" altLang="en-US" sz="1600" dirty="0">
              <a:ea typeface="黑体" panose="02010609060101010101" pitchFamily="49" charset="-122"/>
            </a:endParaRPr>
          </a:p>
        </p:txBody>
      </p:sp>
      <p:sp>
        <p:nvSpPr>
          <p:cNvPr id="9" name="文本框 8"/>
          <p:cNvSpPr txBox="1"/>
          <p:nvPr/>
        </p:nvSpPr>
        <p:spPr>
          <a:xfrm>
            <a:off x="580291" y="5258875"/>
            <a:ext cx="3556219" cy="1077218"/>
          </a:xfrm>
          <a:prstGeom prst="rect">
            <a:avLst/>
          </a:prstGeom>
          <a:solidFill>
            <a:schemeClr val="accent3">
              <a:lumMod val="20000"/>
              <a:lumOff val="80000"/>
            </a:schemeClr>
          </a:solidFill>
        </p:spPr>
        <p:txBody>
          <a:bodyPr wrap="square" rtlCol="0">
            <a:spAutoFit/>
          </a:bodyPr>
          <a:lstStyle/>
          <a:p>
            <a:r>
              <a:rPr lang="zh-CN" altLang="en-US" sz="3200" dirty="0">
                <a:ea typeface="黑体" panose="02010609060101010101" pitchFamily="49" charset="-122"/>
              </a:rPr>
              <a:t>旧制度的死亡证书</a:t>
            </a:r>
            <a:endParaRPr lang="en-US" altLang="zh-CN" sz="3200" dirty="0">
              <a:ea typeface="黑体" panose="02010609060101010101" pitchFamily="49" charset="-122"/>
            </a:endParaRPr>
          </a:p>
          <a:p>
            <a:r>
              <a:rPr lang="zh-CN" altLang="en-US" sz="3200" dirty="0">
                <a:ea typeface="黑体" panose="02010609060101010101" pitchFamily="49" charset="-122"/>
              </a:rPr>
              <a:t>新制度的诞生证书</a:t>
            </a:r>
            <a:endParaRPr lang="zh-CN" altLang="en-US" sz="3200" dirty="0">
              <a:ea typeface="黑体" panose="02010609060101010101" pitchFamily="49" charset="-122"/>
            </a:endParaRPr>
          </a:p>
        </p:txBody>
      </p:sp>
      <p:sp>
        <p:nvSpPr>
          <p:cNvPr id="2" name="矩形 1"/>
          <p:cNvSpPr/>
          <p:nvPr/>
        </p:nvSpPr>
        <p:spPr>
          <a:xfrm>
            <a:off x="4268395" y="3275897"/>
            <a:ext cx="7318400" cy="3046988"/>
          </a:xfrm>
          <a:prstGeom prst="rect">
            <a:avLst/>
          </a:prstGeom>
          <a:solidFill>
            <a:srgbClr val="DAC2EC">
              <a:alpha val="61961"/>
            </a:srgbClr>
          </a:solidFill>
        </p:spPr>
        <p:txBody>
          <a:bodyPr wrap="square">
            <a:spAutoFit/>
          </a:bodyPr>
          <a:lstStyle/>
          <a:p>
            <a:pPr algn="just">
              <a:lnSpc>
                <a:spcPct val="150000"/>
              </a:lnSpc>
            </a:pPr>
            <a:r>
              <a:rPr lang="zh-CN" altLang="en-US" sz="3200" dirty="0">
                <a:ea typeface="黑体" panose="02010609060101010101" pitchFamily="49" charset="-122"/>
              </a:rPr>
              <a:t>第十七条　财产是不可侵犯与神圣的权利，除非合法认定的公共需要对它明白地提出要求，同时基于公正和预先补偿的条件，任何人的财产皆不可受到剥夺。</a:t>
            </a:r>
            <a:endParaRPr lang="zh-CN" altLang="en-US" sz="3200" dirty="0">
              <a:ea typeface="黑体" panose="02010609060101010101" pitchFamily="49" charset="-122"/>
            </a:endParaRPr>
          </a:p>
        </p:txBody>
      </p:sp>
      <p:sp>
        <p:nvSpPr>
          <p:cNvPr id="7" name="文本框 4"/>
          <p:cNvSpPr txBox="1"/>
          <p:nvPr/>
        </p:nvSpPr>
        <p:spPr>
          <a:xfrm>
            <a:off x="4666029" y="125352"/>
            <a:ext cx="2728302" cy="645160"/>
          </a:xfrm>
          <a:prstGeom prst="rect">
            <a:avLst/>
          </a:prstGeom>
          <a:noFill/>
        </p:spPr>
        <p:txBody>
          <a:bodyPr wrap="square" rtlCol="0" anchor="t">
            <a:spAutoFit/>
          </a:bodyPr>
          <a:lstStyle/>
          <a:p>
            <a:r>
              <a:rPr sz="3600" b="1" dirty="0" err="1">
                <a:latin typeface="黑体" panose="02010609060101010101" pitchFamily="49" charset="-122"/>
                <a:ea typeface="黑体" panose="02010609060101010101" pitchFamily="49" charset="-122"/>
                <a:sym typeface="+mn-ea"/>
              </a:rPr>
              <a:t>法国大革命</a:t>
            </a:r>
            <a:endParaRPr lang="zh-CN" altLang="en-US" sz="3600" b="1" dirty="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344805" y="3747072"/>
            <a:ext cx="11423015" cy="17145"/>
          </a:xfrm>
          <a:prstGeom prst="straightConnector1">
            <a:avLst/>
          </a:prstGeom>
          <a:ln w="38100">
            <a:tailEnd type="arrow" w="med" len="med"/>
          </a:ln>
        </p:spPr>
        <p:style>
          <a:lnRef idx="3">
            <a:schemeClr val="dk1"/>
          </a:lnRef>
          <a:fillRef idx="0">
            <a:schemeClr val="dk1"/>
          </a:fillRef>
          <a:effectRef idx="2">
            <a:schemeClr val="dk1"/>
          </a:effectRef>
          <a:fontRef idx="minor">
            <a:schemeClr val="tx1"/>
          </a:fontRef>
        </p:style>
      </p:cxnSp>
      <p:cxnSp>
        <p:nvCxnSpPr>
          <p:cNvPr id="7" name="直接连接符 6"/>
          <p:cNvCxnSpPr/>
          <p:nvPr/>
        </p:nvCxnSpPr>
        <p:spPr>
          <a:xfrm flipH="1">
            <a:off x="1102993" y="3607261"/>
            <a:ext cx="1" cy="16109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30955" y="4306962"/>
            <a:ext cx="11675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rPr>
              <a:t>开始</a:t>
            </a:r>
            <a:endParaRPr kumimoji="0" lang="zh-CN" altLang="en-US" sz="32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endParaRPr>
          </a:p>
        </p:txBody>
      </p:sp>
      <p:cxnSp>
        <p:nvCxnSpPr>
          <p:cNvPr id="11" name="直接连接符 10"/>
          <p:cNvCxnSpPr/>
          <p:nvPr/>
        </p:nvCxnSpPr>
        <p:spPr>
          <a:xfrm>
            <a:off x="2851785" y="3559520"/>
            <a:ext cx="0" cy="208833"/>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00497" y="3768353"/>
            <a:ext cx="165690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1789.7</a:t>
            </a:r>
            <a:r>
              <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.14</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5" name="文本框 14"/>
          <p:cNvSpPr txBox="1"/>
          <p:nvPr/>
        </p:nvSpPr>
        <p:spPr>
          <a:xfrm>
            <a:off x="3798776"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1791</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6" name="文本框 15"/>
          <p:cNvSpPr txBox="1"/>
          <p:nvPr/>
        </p:nvSpPr>
        <p:spPr>
          <a:xfrm>
            <a:off x="6325242"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1793</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8" name="直接连接符 17"/>
          <p:cNvCxnSpPr/>
          <p:nvPr/>
        </p:nvCxnSpPr>
        <p:spPr>
          <a:xfrm>
            <a:off x="5687060" y="3559520"/>
            <a:ext cx="0" cy="208833"/>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904000" y="3559520"/>
            <a:ext cx="0"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493845"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1794</a:t>
            </a:r>
            <a:endPar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5" name="矩形 24"/>
          <p:cNvSpPr/>
          <p:nvPr/>
        </p:nvSpPr>
        <p:spPr>
          <a:xfrm>
            <a:off x="498156" y="1182231"/>
            <a:ext cx="1209675" cy="2246769"/>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solidFill>
                    <a:srgbClr val="C00000"/>
                  </a:solid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巴黎民众攻占巴士底狱</a:t>
            </a:r>
            <a:endParaRPr kumimoji="0" lang="zh-CN" altLang="en-US" sz="2800" b="1" i="0" u="none" strike="noStrike" kern="1200" cap="none" spc="0" normalizeH="0" baseline="0" noProof="0" dirty="0">
              <a:ln>
                <a:solidFill>
                  <a:srgbClr val="C00000"/>
                </a:solid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 name="文本框 1"/>
          <p:cNvSpPr txBox="1"/>
          <p:nvPr/>
        </p:nvSpPr>
        <p:spPr>
          <a:xfrm>
            <a:off x="2294792" y="3717000"/>
            <a:ext cx="117754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1789.8</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接连接符 2"/>
          <p:cNvCxnSpPr>
            <a:endCxn id="15" idx="0"/>
          </p:cNvCxnSpPr>
          <p:nvPr/>
        </p:nvCxnSpPr>
        <p:spPr>
          <a:xfrm flipH="1">
            <a:off x="4291854" y="3559520"/>
            <a:ext cx="1381"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253845"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1792</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2" name="直接连接符 11"/>
          <p:cNvCxnSpPr/>
          <p:nvPr/>
        </p:nvCxnSpPr>
        <p:spPr>
          <a:xfrm>
            <a:off x="6668770" y="3559520"/>
            <a:ext cx="0"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057400" y="1562759"/>
            <a:ext cx="1503485" cy="1815882"/>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制宪议会通过</a:t>
            </a:r>
            <a:r>
              <a:rPr kumimoji="0" lang="en-US" altLang="zh-CN"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人权宣言</a:t>
            </a:r>
            <a:r>
              <a:rPr kumimoji="0" lang="en-US" altLang="zh-CN"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a:t>
            </a:r>
            <a:endPar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3" name="文本框 22"/>
          <p:cNvSpPr txBox="1"/>
          <p:nvPr/>
        </p:nvSpPr>
        <p:spPr>
          <a:xfrm>
            <a:off x="-585788" y="1357313"/>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1" name="文本框 4"/>
          <p:cNvSpPr txBox="1"/>
          <p:nvPr/>
        </p:nvSpPr>
        <p:spPr>
          <a:xfrm>
            <a:off x="4666029" y="125352"/>
            <a:ext cx="2728302" cy="645160"/>
          </a:xfrm>
          <a:prstGeom prst="rect">
            <a:avLst/>
          </a:prstGeom>
          <a:noFill/>
        </p:spPr>
        <p:txBody>
          <a:bodyPr wrap="square" rtlCol="0" anchor="t">
            <a:spAutoFit/>
          </a:bodyPr>
          <a:lstStyle/>
          <a:p>
            <a:r>
              <a:rPr sz="3600" b="1" dirty="0" err="1">
                <a:latin typeface="黑体" panose="02010609060101010101" pitchFamily="49" charset="-122"/>
                <a:ea typeface="黑体" panose="02010609060101010101" pitchFamily="49" charset="-122"/>
                <a:sym typeface="+mn-ea"/>
              </a:rPr>
              <a:t>法国大革命</a:t>
            </a:r>
            <a:endParaRPr lang="zh-CN" altLang="en-US" sz="3600" b="1" dirty="0">
              <a:latin typeface="黑体" panose="02010609060101010101" pitchFamily="49" charset="-122"/>
              <a:ea typeface="黑体" panose="02010609060101010101" pitchFamily="49" charset="-122"/>
              <a:sym typeface="+mn-ea"/>
            </a:endParaRPr>
          </a:p>
        </p:txBody>
      </p:sp>
      <p:sp>
        <p:nvSpPr>
          <p:cNvPr id="24" name="文本框 28"/>
          <p:cNvSpPr txBox="1"/>
          <p:nvPr/>
        </p:nvSpPr>
        <p:spPr>
          <a:xfrm>
            <a:off x="3798776" y="1564768"/>
            <a:ext cx="923289" cy="1815882"/>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制宪议会制定宪法</a:t>
            </a:r>
            <a:endParaRPr kumimoji="0" lang="zh-CN" altLang="en-US" sz="1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5" grpId="0"/>
      <p:bldP spid="30"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30823" y="2460820"/>
            <a:ext cx="11375732" cy="2135200"/>
          </a:xfrm>
          <a:prstGeom prst="rect">
            <a:avLst/>
          </a:prstGeom>
          <a:solidFill>
            <a:schemeClr val="accent1">
              <a:lumMod val="20000"/>
              <a:lumOff val="80000"/>
              <a:alpha val="60000"/>
            </a:schemeClr>
          </a:solid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1" lang="zh-CN" altLang="en-US" sz="480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rPr>
              <a:t>探究一：如何看待</a:t>
            </a:r>
            <a:r>
              <a:rPr kumimoji="1" lang="en-US" altLang="zh-CN" sz="4800" dirty="0">
                <a:solidFill>
                  <a:prstClr val="black"/>
                </a:solidFill>
                <a:latin typeface="黑体" panose="02010609060101010101" pitchFamily="49" charset="-122"/>
                <a:ea typeface="黑体" panose="02010609060101010101" pitchFamily="49" charset="-122"/>
              </a:rPr>
              <a:t>1791</a:t>
            </a:r>
            <a:r>
              <a:rPr kumimoji="1" lang="zh-CN" altLang="en-US" sz="480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rPr>
              <a:t>宪法把公民划分为“积极公民”和“消极公民”？</a:t>
            </a:r>
            <a:endParaRPr kumimoji="1" lang="zh-CN" altLang="en-US" sz="480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endParaRPr>
          </a:p>
        </p:txBody>
      </p:sp>
      <p:sp>
        <p:nvSpPr>
          <p:cNvPr id="2" name="文本框 1"/>
          <p:cNvSpPr txBox="1"/>
          <p:nvPr/>
        </p:nvSpPr>
        <p:spPr>
          <a:xfrm>
            <a:off x="2817867" y="1334092"/>
            <a:ext cx="6520069" cy="706755"/>
          </a:xfrm>
          <a:prstGeom prst="rect">
            <a:avLst/>
          </a:prstGeom>
          <a:noFill/>
        </p:spPr>
        <p:txBody>
          <a:bodyPr wrap="square" rtlCol="0">
            <a:spAutoFit/>
          </a:bodyPr>
          <a:lstStyle/>
          <a:p>
            <a:r>
              <a:rPr lang="zh-CN" altLang="en-US" sz="4000" b="1" dirty="0">
                <a:ea typeface="黑体" panose="02010609060101010101" pitchFamily="49" charset="-122"/>
              </a:rPr>
              <a:t>阅读</a:t>
            </a:r>
            <a:r>
              <a:rPr lang="zh-CN" altLang="en-US" sz="4000" b="1" dirty="0" smtClean="0">
                <a:ea typeface="黑体" panose="02010609060101010101" pitchFamily="49" charset="-122"/>
              </a:rPr>
              <a:t>课本</a:t>
            </a:r>
            <a:r>
              <a:rPr lang="en-US" altLang="zh-CN" sz="4000" b="1" dirty="0" smtClean="0">
                <a:ea typeface="黑体" panose="02010609060101010101" pitchFamily="49" charset="-122"/>
              </a:rPr>
              <a:t>90</a:t>
            </a:r>
            <a:r>
              <a:rPr lang="zh-CN" altLang="en-US" sz="4000" b="1" dirty="0" smtClean="0">
                <a:ea typeface="黑体" panose="02010609060101010101" pitchFamily="49" charset="-122"/>
              </a:rPr>
              <a:t>页  相关</a:t>
            </a:r>
            <a:r>
              <a:rPr lang="zh-CN" altLang="en-US" sz="4000" b="1" dirty="0">
                <a:ea typeface="黑体" panose="02010609060101010101" pitchFamily="49" charset="-122"/>
              </a:rPr>
              <a:t>史</a:t>
            </a:r>
            <a:r>
              <a:rPr lang="zh-CN" altLang="en-US" sz="4000" b="1" dirty="0" smtClean="0">
                <a:ea typeface="黑体" panose="02010609060101010101" pitchFamily="49" charset="-122"/>
              </a:rPr>
              <a:t>事</a:t>
            </a:r>
            <a:endParaRPr lang="zh-CN" altLang="en-US" sz="4000" b="1" dirty="0">
              <a:ea typeface="黑体" panose="02010609060101010101" pitchFamily="49" charset="-122"/>
            </a:endParaRPr>
          </a:p>
        </p:txBody>
      </p:sp>
      <p:sp>
        <p:nvSpPr>
          <p:cNvPr id="3" name="文本框 2"/>
          <p:cNvSpPr txBox="1"/>
          <p:nvPr/>
        </p:nvSpPr>
        <p:spPr>
          <a:xfrm>
            <a:off x="3313553" y="5142012"/>
            <a:ext cx="5452378" cy="645160"/>
          </a:xfrm>
          <a:prstGeom prst="rect">
            <a:avLst/>
          </a:prstGeom>
          <a:noFill/>
        </p:spPr>
        <p:txBody>
          <a:bodyPr wrap="square" rtlCol="0">
            <a:spAutoFit/>
          </a:bodyPr>
          <a:lstStyle/>
          <a:p>
            <a:pPr algn="r"/>
            <a:r>
              <a:rPr lang="zh-CN" altLang="en-US" sz="3600" b="1" dirty="0">
                <a:ea typeface="黑体" panose="02010609060101010101" pitchFamily="49" charset="-122"/>
              </a:rPr>
              <a:t>结合学案中探究一的材料</a:t>
            </a:r>
            <a:endParaRPr lang="zh-CN" altLang="en-US" sz="3600" b="1" dirty="0">
              <a:ea typeface="黑体" panose="02010609060101010101" pitchFamily="49" charset="-122"/>
            </a:endParaRPr>
          </a:p>
        </p:txBody>
      </p:sp>
      <p:sp>
        <p:nvSpPr>
          <p:cNvPr id="6" name="文本框 4"/>
          <p:cNvSpPr txBox="1"/>
          <p:nvPr/>
        </p:nvSpPr>
        <p:spPr>
          <a:xfrm>
            <a:off x="4666029" y="125352"/>
            <a:ext cx="2728302" cy="645160"/>
          </a:xfrm>
          <a:prstGeom prst="rect">
            <a:avLst/>
          </a:prstGeom>
          <a:noFill/>
        </p:spPr>
        <p:txBody>
          <a:bodyPr wrap="square" rtlCol="0" anchor="t">
            <a:spAutoFit/>
          </a:bodyPr>
          <a:lstStyle/>
          <a:p>
            <a:r>
              <a:rPr sz="3600" b="1" dirty="0" err="1">
                <a:latin typeface="黑体" panose="02010609060101010101" pitchFamily="49" charset="-122"/>
                <a:ea typeface="黑体" panose="02010609060101010101" pitchFamily="49" charset="-122"/>
                <a:sym typeface="+mn-ea"/>
              </a:rPr>
              <a:t>法国大革命</a:t>
            </a:r>
            <a:endParaRPr lang="zh-CN" altLang="en-US" sz="3600" b="1" dirty="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344805" y="3747072"/>
            <a:ext cx="11423015" cy="17145"/>
          </a:xfrm>
          <a:prstGeom prst="straightConnector1">
            <a:avLst/>
          </a:prstGeom>
          <a:ln w="38100">
            <a:tailEnd type="arrow" w="med" len="med"/>
          </a:ln>
        </p:spPr>
        <p:style>
          <a:lnRef idx="3">
            <a:schemeClr val="dk1"/>
          </a:lnRef>
          <a:fillRef idx="0">
            <a:schemeClr val="dk1"/>
          </a:fillRef>
          <a:effectRef idx="2">
            <a:schemeClr val="dk1"/>
          </a:effectRef>
          <a:fontRef idx="minor">
            <a:schemeClr val="tx1"/>
          </a:fontRef>
        </p:style>
      </p:cxnSp>
      <p:cxnSp>
        <p:nvCxnSpPr>
          <p:cNvPr id="7" name="直接连接符 6"/>
          <p:cNvCxnSpPr/>
          <p:nvPr/>
        </p:nvCxnSpPr>
        <p:spPr>
          <a:xfrm flipH="1">
            <a:off x="1102993" y="3607261"/>
            <a:ext cx="1" cy="16109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30955" y="4306962"/>
            <a:ext cx="11675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rPr>
              <a:t>开始</a:t>
            </a:r>
            <a:endParaRPr kumimoji="0" lang="zh-CN" altLang="en-US" sz="32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endParaRPr>
          </a:p>
        </p:txBody>
      </p:sp>
      <p:cxnSp>
        <p:nvCxnSpPr>
          <p:cNvPr id="11" name="直接连接符 10"/>
          <p:cNvCxnSpPr/>
          <p:nvPr/>
        </p:nvCxnSpPr>
        <p:spPr>
          <a:xfrm>
            <a:off x="2851785" y="3559520"/>
            <a:ext cx="0" cy="208833"/>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00497" y="3768353"/>
            <a:ext cx="165690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1789.7</a:t>
            </a:r>
            <a:r>
              <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.14</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5" name="文本框 14"/>
          <p:cNvSpPr txBox="1"/>
          <p:nvPr/>
        </p:nvSpPr>
        <p:spPr>
          <a:xfrm>
            <a:off x="3798776"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1791</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6" name="文本框 15"/>
          <p:cNvSpPr txBox="1"/>
          <p:nvPr/>
        </p:nvSpPr>
        <p:spPr>
          <a:xfrm>
            <a:off x="6325242"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1793</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8" name="直接连接符 17"/>
          <p:cNvCxnSpPr/>
          <p:nvPr/>
        </p:nvCxnSpPr>
        <p:spPr>
          <a:xfrm>
            <a:off x="5687060" y="3559520"/>
            <a:ext cx="0" cy="208833"/>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904000" y="3559520"/>
            <a:ext cx="0"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493845"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1794</a:t>
            </a:r>
            <a:endParaRPr kumimoji="0" lang="en-US" altLang="zh-CN"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5" name="矩形 24"/>
          <p:cNvSpPr/>
          <p:nvPr/>
        </p:nvSpPr>
        <p:spPr>
          <a:xfrm>
            <a:off x="498156" y="1182231"/>
            <a:ext cx="1209675" cy="2246769"/>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solidFill>
                    <a:srgbClr val="C00000"/>
                  </a:solid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巴黎民众攻占巴士底狱</a:t>
            </a:r>
            <a:endParaRPr kumimoji="0" lang="zh-CN" altLang="en-US" sz="2800" b="1" i="0" u="none" strike="noStrike" kern="1200" cap="none" spc="0" normalizeH="0" baseline="0" noProof="0" dirty="0">
              <a:ln>
                <a:solidFill>
                  <a:srgbClr val="C00000"/>
                </a:solid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 name="文本框 1"/>
          <p:cNvSpPr txBox="1"/>
          <p:nvPr/>
        </p:nvSpPr>
        <p:spPr>
          <a:xfrm>
            <a:off x="2294792" y="3717000"/>
            <a:ext cx="117754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1789.8</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接连接符 2"/>
          <p:cNvCxnSpPr>
            <a:endCxn id="15" idx="0"/>
          </p:cNvCxnSpPr>
          <p:nvPr/>
        </p:nvCxnSpPr>
        <p:spPr>
          <a:xfrm flipH="1">
            <a:off x="4291854" y="3559520"/>
            <a:ext cx="1381"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253845" y="3717000"/>
            <a:ext cx="9861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1792</a:t>
            </a:r>
            <a:endParaRPr kumimoji="0" 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2" name="直接连接符 11"/>
          <p:cNvCxnSpPr/>
          <p:nvPr/>
        </p:nvCxnSpPr>
        <p:spPr>
          <a:xfrm>
            <a:off x="6668770" y="3559520"/>
            <a:ext cx="0" cy="15748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057400" y="1562759"/>
            <a:ext cx="1503485" cy="1815882"/>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制宪议会通过</a:t>
            </a:r>
            <a:r>
              <a:rPr kumimoji="0" lang="en-US" altLang="zh-CN"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人权宣言</a:t>
            </a:r>
            <a:r>
              <a:rPr kumimoji="0" lang="en-US" altLang="zh-CN"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a:t>
            </a:r>
            <a:endPar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3" name="文本框 22"/>
          <p:cNvSpPr txBox="1"/>
          <p:nvPr/>
        </p:nvSpPr>
        <p:spPr>
          <a:xfrm>
            <a:off x="-585788" y="1357313"/>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1" name="文本框 4"/>
          <p:cNvSpPr txBox="1"/>
          <p:nvPr/>
        </p:nvSpPr>
        <p:spPr>
          <a:xfrm>
            <a:off x="4666029" y="125352"/>
            <a:ext cx="2728302" cy="645160"/>
          </a:xfrm>
          <a:prstGeom prst="rect">
            <a:avLst/>
          </a:prstGeom>
          <a:noFill/>
        </p:spPr>
        <p:txBody>
          <a:bodyPr wrap="square" rtlCol="0" anchor="t">
            <a:spAutoFit/>
          </a:bodyPr>
          <a:lstStyle/>
          <a:p>
            <a:r>
              <a:rPr sz="3600" b="1" dirty="0" err="1">
                <a:latin typeface="黑体" panose="02010609060101010101" pitchFamily="49" charset="-122"/>
                <a:ea typeface="黑体" panose="02010609060101010101" pitchFamily="49" charset="-122"/>
                <a:sym typeface="+mn-ea"/>
              </a:rPr>
              <a:t>法国大革命</a:t>
            </a:r>
            <a:endParaRPr lang="zh-CN" altLang="en-US" sz="3600" b="1" dirty="0">
              <a:latin typeface="黑体" panose="02010609060101010101" pitchFamily="49" charset="-122"/>
              <a:ea typeface="黑体" panose="02010609060101010101" pitchFamily="49" charset="-122"/>
              <a:sym typeface="+mn-ea"/>
            </a:endParaRPr>
          </a:p>
        </p:txBody>
      </p:sp>
      <p:sp>
        <p:nvSpPr>
          <p:cNvPr id="24" name="文本框 28"/>
          <p:cNvSpPr txBox="1"/>
          <p:nvPr/>
        </p:nvSpPr>
        <p:spPr>
          <a:xfrm>
            <a:off x="3798776" y="1564768"/>
            <a:ext cx="923289" cy="1815882"/>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制宪议会制定宪法</a:t>
            </a:r>
            <a:endParaRPr kumimoji="0" lang="zh-CN" altLang="en-US" sz="1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6" name="矩形 25"/>
          <p:cNvSpPr/>
          <p:nvPr/>
        </p:nvSpPr>
        <p:spPr>
          <a:xfrm>
            <a:off x="5228907" y="1192434"/>
            <a:ext cx="916305" cy="2245360"/>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法兰西第一共和国成立</a:t>
            </a:r>
            <a:endParaRPr kumimoji="0" lang="zh-CN" altLang="en-US" sz="2800" b="1" i="0" u="none" strike="noStrike" kern="1200" cap="none" spc="0" normalizeH="0" baseline="0" noProof="0" dirty="0">
              <a:ln>
                <a:noFill/>
              </a:ln>
              <a:solidFill>
                <a:srgbClr val="00206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7" name="矩形 26"/>
          <p:cNvSpPr/>
          <p:nvPr/>
        </p:nvSpPr>
        <p:spPr>
          <a:xfrm>
            <a:off x="6383972" y="914473"/>
            <a:ext cx="569595" cy="2676525"/>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处死路易十六</a:t>
            </a:r>
            <a:endParaRPr kumimoji="0" lang="zh-CN" altLang="en-US" sz="2800" b="1" i="0" u="none" strike="noStrike" kern="1200" cap="none" spc="0" normalizeH="0" baseline="0" noProof="0" dirty="0">
              <a:ln>
                <a:noFill/>
              </a:ln>
              <a:solidFill>
                <a:srgbClr val="C0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barn(inVertical)">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5" grpId="0"/>
      <p:bldP spid="30" grpId="0"/>
      <p:bldP spid="24" grpId="0"/>
      <p:bldP spid="26" grpId="0"/>
      <p:bldP spid="27" grpId="0"/>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AS_UNIQUEID" val="3707"/>
  <p:tag name="KSO_WM_BEAUTIFY_FLAG" val=""/>
</p:tagLst>
</file>

<file path=ppt/tags/tag36.xml><?xml version="1.0" encoding="utf-8"?>
<p:tagLst xmlns:p="http://schemas.openxmlformats.org/presentationml/2006/main">
  <p:tag name="AS_UNIQUEID" val="3708"/>
  <p:tag name="KSO_WM_BEAUTIFY_FLAG" val=""/>
</p:tagLst>
</file>

<file path=ppt/tags/tag37.xml><?xml version="1.0" encoding="utf-8"?>
<p:tagLst xmlns:p="http://schemas.openxmlformats.org/presentationml/2006/main">
  <p:tag name="AS_UNIQUEID" val="3709"/>
  <p:tag name="KSO_WM_BEAUTIFY_FLAG" val=""/>
</p:tagLst>
</file>

<file path=ppt/tags/tag38.xml><?xml version="1.0" encoding="utf-8"?>
<p:tagLst xmlns:p="http://schemas.openxmlformats.org/presentationml/2006/main">
  <p:tag name="AS_UNIQUEID" val="3710"/>
  <p:tag name="KSO_WM_BEAUTIFY_FLAG" val=""/>
</p:tagLst>
</file>

<file path=ppt/tags/tag39.xml><?xml version="1.0" encoding="utf-8"?>
<p:tagLst xmlns:p="http://schemas.openxmlformats.org/presentationml/2006/main">
  <p:tag name="KSO_WM_SLIDE_MODEL_TYPE" val="cover"/>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ADJUSTLAYOUT_ID" val="77"/>
  <p:tag name="KSO_WM_UNIT_COLOR_SCHEME_SHAPE_ID" val="77"/>
  <p:tag name="KSO_WM_UNIT_COLOR_SCHEME_PARENT_PAGE" val="0_1"/>
  <p:tag name="KSO_WM_UNIT_BLOCK" val="0"/>
  <p:tag name="KSO_WM_UNIT_SM_LIMIT_TYPE" val="2"/>
  <p:tag name="KSO_WM_UNIT_DEC_AREA_ID" val="26f667020e184cfcb5fdc8f0ef51eae4"/>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1"/>
  <p:tag name="KSO_WM_UNIT_ID" val="diagram20213638_1*i*1"/>
  <p:tag name="KSO_WM_TEMPLATE_CATEGORY" val="diagram"/>
  <p:tag name="KSO_WM_TEMPLATE_INDEX" val="20213638"/>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2"/>
  <p:tag name="KSO_WM_TEMPLATE_ASSEMBLE_XID" val="60656f694054ed1e2fb80996"/>
  <p:tag name="KSO_WM_TEMPLATE_ASSEMBLE_GROUPID" val="60656f694054ed1e2fb80996"/>
</p:tagLst>
</file>

<file path=ppt/tags/tag44.xml><?xml version="1.0" encoding="utf-8"?>
<p:tagLst xmlns:p="http://schemas.openxmlformats.org/presentationml/2006/main">
  <p:tag name="KSO_WM_UNIT_ADJUSTLAYOUT_ID" val="78"/>
  <p:tag name="KSO_WM_UNIT_COLOR_SCHEME_SHAPE_ID" val="78"/>
  <p:tag name="KSO_WM_UNIT_COLOR_SCHEME_PARENT_PAGE" val="0_1"/>
  <p:tag name="KSO_WM_UNIT_BLOCK" val="0"/>
  <p:tag name="KSO_WM_UNIT_SM_LIMIT_TYPE" val="2"/>
  <p:tag name="KSO_WM_UNIT_DEC_AREA_ID" val="7dc30cdb887247c48f6ce60dbda0bf98"/>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2"/>
  <p:tag name="KSO_WM_UNIT_ID" val="diagram20213638_1*i*2"/>
  <p:tag name="KSO_WM_TEMPLATE_CATEGORY" val="diagram"/>
  <p:tag name="KSO_WM_TEMPLATE_INDEX" val="20213638"/>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63"/>
  <p:tag name="KSO_WM_TEMPLATE_ASSEMBLE_XID" val="60656f694054ed1e2fb80996"/>
  <p:tag name="KSO_WM_TEMPLATE_ASSEMBLE_GROUPID" val="60656f694054ed1e2fb80996"/>
</p:tagLst>
</file>

<file path=ppt/tags/tag45.xml><?xml version="1.0" encoding="utf-8"?>
<p:tagLst xmlns:p="http://schemas.openxmlformats.org/presentationml/2006/main">
  <p:tag name="KSO_WM_UNIT_VALUE" val="1015*1015"/>
  <p:tag name="KSO_WM_UNIT_HIGHLIGHT" val="0"/>
  <p:tag name="KSO_WM_UNIT_COMPATIBLE" val="1"/>
  <p:tag name="KSO_WM_UNIT_DIAGRAM_ISNUMVISUAL" val="0"/>
  <p:tag name="KSO_WM_UNIT_DIAGRAM_ISREFERUNIT" val="0"/>
  <p:tag name="KSO_WM_UNIT_TYPE" val="d"/>
  <p:tag name="KSO_WM_UNIT_INDEX" val="1"/>
  <p:tag name="KSO_WM_UNIT_ID" val="diagram20213638_1*d*1"/>
  <p:tag name="KSO_WM_TEMPLATE_CATEGORY" val="diagram"/>
  <p:tag name="KSO_WM_TEMPLATE_INDEX" val="20213638"/>
  <p:tag name="KSO_WM_UNIT_LAYERLEVEL" val="1"/>
  <p:tag name="KSO_WM_TAG_VERSION" val="1.0"/>
  <p:tag name="KSO_WM_BEAUTIFY_FLAG" val="#wm#"/>
  <p:tag name="KSO_WM_CHIP_GROUPID" val="5e7310da9a230a26b9e88a19"/>
  <p:tag name="KSO_WM_CHIP_XID" val="5e7310da9a230a26b9e88a1a"/>
  <p:tag name="KSO_WM_UNIT_DEC_AREA_ID" val="4ad29c41c0234277b8d6961b02238b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2736da8824f4a19b276bde915497704"/>
  <p:tag name="KSO_WM_TEMPLATE_ASSEMBLE_XID" val="60656f694054ed1e2fb80996"/>
  <p:tag name="KSO_WM_TEMPLATE_ASSEMBLE_GROUPID" val="60656f694054ed1e2fb80996"/>
  <p:tag name="KSO_WM_UNIT_PICTURE_CLIP_FLAG" val="0"/>
</p:tagLst>
</file>

<file path=ppt/tags/tag46.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638_1*f*1"/>
  <p:tag name="KSO_WM_TEMPLATE_CATEGORY" val="diagram"/>
  <p:tag name="KSO_WM_TEMPLATE_INDEX" val="20213638"/>
  <p:tag name="KSO_WM_UNIT_LAYERLEVEL" val="1"/>
  <p:tag name="KSO_WM_TAG_VERSION" val="1.0"/>
  <p:tag name="KSO_WM_BEAUTIFY_FLAG" val=""/>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58be16859049435abcc0a0a5bddec1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ee610319852430da6a8a9acd1943d24"/>
  <p:tag name="KSO_WM_UNIT_SUPPORT_BIG_FONT" val="1"/>
  <p:tag name="KSO_WM_UNIT_TEXT_FILL_FORE_SCHEMECOLOR_INDEX_BRIGHTNESS" val="0.25"/>
  <p:tag name="KSO_WM_UNIT_TEXT_FILL_FORE_SCHEMECOLOR_INDEX" val="13"/>
  <p:tag name="KSO_WM_UNIT_TEXT_FILL_TYPE" val="1"/>
  <p:tag name="KSO_WM_TEMPLATE_ASSEMBLE_XID" val="60656f694054ed1e2fb80996"/>
  <p:tag name="KSO_WM_TEMPLATE_ASSEMBLE_GROUPID" val="60656f694054ed1e2fb80996"/>
</p:tagLst>
</file>

<file path=ppt/tags/tag47.xml><?xml version="1.0" encoding="utf-8"?>
<p:tagLst xmlns:p="http://schemas.openxmlformats.org/presentationml/2006/main">
  <p:tag name="KSO_WM_SLIDE_ID" val="diagram2021363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3638"/>
  <p:tag name="KSO_WM_SLIDE_LAYOUT" val="d_f"/>
  <p:tag name="KSO_WM_SLIDE_LAYOUT_CNT" val="1_1"/>
  <p:tag name="KSO_WM_UNIT_SHOW_EDIT_AREA_INDICATION" val="1"/>
  <p:tag name="KSO_WM_TEMPLATE_THUMBS_INDEX" val="1、4、7、12、13、14、15、16、17、18、20、24、25、28、33、36、40、43、44"/>
  <p:tag name="KSO_WM_SLIDE_CONSTRAINT" val="%7b%22slideConstraint%22%3a%7b%22seriesAreas%22%3a%5b%5d%2c%22singleAreas%22%3a%5b%7b%22shapes%22%3a%5b19%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1-04-01T15:44:56&quot;,&quot;maxSize&quot;:{&quot;size1&quot;:41.200000000000003},&quot;minSize&quot;:{&quot;size1&quot;:41.200000000000003},&quot;normalSize&quot;:{&quot;size1&quot;:41.200000000000003},&quot;subLayout&quot;:[{&quot;id&quot;:&quot;2021-04-01T15:44:56&quot;,&quot;margin&quot;:{&quot;bottom&quot;:2.5399999618530273,&quot;left&quot;:3.3870000839233398,&quot;right&quot;:0.42300000786781311,&quot;top&quot;:2.9630000591278076},&quot;type&quot;:0},{&quot;id&quot;:&quot;2021-04-01T15:44:56&quot;,&quot;margin&quot;:{&quot;bottom&quot;:6.7729997634887695,&quot;left&quot;:1.7020000219345093,&quot;right&quot;:3.809999942779541,&quot;top&quot;:8.0430002212524414},&quot;type&quot;:0}],&quot;type&quot;:0}"/>
  <p:tag name="KSO_WM_SLIDE_BACKGROUND" val="[&quot;general&quot;]"/>
  <p:tag name="KSO_WM_SLIDE_RATIO" val="1.777778"/>
  <p:tag name="KSO_WM_SLIDE_SIZE" val="914*540"/>
  <p:tag name="KSO_WM_SLIDE_POSITION" val="0*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8c3789e782d64a8db1011494b7f8e4c2&quot;,&quot;fill_align&quot;:&quot;lm&quot;,&quot;chip_types&quot;:[&quot;picture&quot;]},{&quot;text_align&quot;:&quot;cm&quot;,&quot;text_direction&quot;:&quot;horizontal&quot;,&quot;support_big_font&quot;:true,&quot;fill_id&quot;:&quot;438c312198694d7e90d6eeedb9ae7024&quot;,&quot;fill_align&quot;:&quot;cm&quot;,&quot;chip_types&quot;:[&quot;header&quot;]}],[{&quot;text_align&quot;:&quot;lm&quot;,&quot;text_direction&quot;:&quot;horizontal&quot;,&quot;support_big_font&quot;:false,&quot;fill_id&quot;:&quot;8c3789e782d64a8db1011494b7f8e4c2&quot;,&quot;fill_align&quot;:&quot;lm&quot;,&quot;chip_types&quot;:[&quot;picture&quot;]},{&quot;text_align&quot;:&quot;lm&quot;,&quot;text_direction&quot;:&quot;horizontal&quot;,&quot;support_big_font&quot;:true,&quot;fill_id&quot;:&quot;438c312198694d7e90d6eeedb9ae7024&quot;,&quot;fill_align&quot;:&quot;cm&quot;,&quot;chip_types&quot;:[&quot;text&quot;]}]]"/>
  <p:tag name="KSO_WM_CHIP_XID" val="5efd8d2c81ee359a788b1dc1"/>
  <p:tag name="KSO_WM_CHIP_DECFILLPROP" val="[]"/>
  <p:tag name="KSO_WM_SLIDE_CAN_ADD_NAVIGATION" val="1"/>
  <p:tag name="KSO_WM_CHIP_GROUPID" val="5efd8d2c81ee359a788b1dc0"/>
  <p:tag name="KSO_WM_SLIDE_BK_DARK_LIGHT" val="2"/>
  <p:tag name="KSO_WM_SLIDE_BACKGROUND_TYPE" val="general"/>
  <p:tag name="KSO_WM_SLIDE_SUPPORT_FEATURE_TYPE" val="0"/>
  <p:tag name="KSO_WM_TEMPLATE_ASSEMBLE_XID" val="60656f694054ed1e2fb80996"/>
  <p:tag name="KSO_WM_TEMPLATE_ASSEMBLE_GROUPID" val="60656f694054ed1e2fb8099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VALUE" val="1914*1914"/>
  <p:tag name="KSO_WM_UNIT_HIGHLIGHT" val="0"/>
  <p:tag name="KSO_WM_UNIT_COMPATIBLE" val="0"/>
  <p:tag name="KSO_WM_UNIT_DIAGRAM_ISNUMVISUAL" val="0"/>
  <p:tag name="KSO_WM_UNIT_DIAGRAM_ISREFERUNIT" val="0"/>
  <p:tag name="KSO_WM_UNIT_TYPE" val="d"/>
  <p:tag name="KSO_WM_UNIT_INDEX" val="1"/>
  <p:tag name="KSO_WM_UNIT_ID" val="diagram20200657_1*d*1"/>
  <p:tag name="KSO_WM_TEMPLATE_CATEGORY" val="diagram"/>
  <p:tag name="KSO_WM_TEMPLATE_INDEX" val="20200657"/>
  <p:tag name="KSO_WM_UNIT_SUPPORT_UNIT_TYPE" val="[&quot;d&quot;]"/>
  <p:tag name="KSO_WM_UNIT_LAYERLEVEL" val="1"/>
  <p:tag name="KSO_WM_TAG_VERSION" val="1.0"/>
  <p:tag name="KSO_WM_BEAUTIFY_FLAG" val="#wm#"/>
  <p:tag name="KSO_WM_UNIT_PICTURE_CLIP_FLAG" val="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7_1*y*1"/>
  <p:tag name="KSO_WM_TEMPLATE_CATEGORY" val="diagram"/>
  <p:tag name="KSO_WM_TEMPLATE_INDEX" val="20200657"/>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7_1*i*2"/>
  <p:tag name="KSO_WM_TEMPLATE_CATEGORY" val="diagram"/>
  <p:tag name="KSO_WM_TEMPLATE_INDEX" val="20200657"/>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0657_1*a*1"/>
  <p:tag name="KSO_WM_TEMPLATE_CATEGORY" val="diagram"/>
  <p:tag name="KSO_WM_TEMPLATE_INDEX" val="20200657"/>
  <p:tag name="KSO_WM_UNIT_LAYERLEVEL" val="1"/>
  <p:tag name="KSO_WM_TAG_VERSION" val="1.0"/>
  <p:tag name="KSO_WM_BEAUTIFY_FLAG" val="#wm#"/>
  <p:tag name="KSO_WM_UNIT_PRESET_TEXT" val="单击添加大标题"/>
  <p:tag name="KSO_WM_UNIT_TEXT_FILL_FORE_SCHEMECOLOR_INDEX_BRIGHTNESS" val="0"/>
  <p:tag name="KSO_WM_UNIT_TEXT_FILL_FORE_SCHEMECOLOR_INDEX" val="14"/>
  <p:tag name="KSO_WM_UNIT_TEXT_FILL_TYPE" val="1"/>
</p:tagLst>
</file>

<file path=ppt/tags/tag54.xml><?xml version="1.0" encoding="utf-8"?>
<p:tagLst xmlns:p="http://schemas.openxmlformats.org/presentationml/2006/main">
  <p:tag name="KSO_WM_SLIDE_ID" val="diagram20200657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0657"/>
  <p:tag name="KSO_WM_SLIDE_LAYOUT" val="a_d_f_y"/>
  <p:tag name="KSO_WM_SLIDE_LAYOUT_CNT" val="1_1_1_1"/>
  <p:tag name="KSO_WM_UNIT_SHOW_EDIT_AREA_INDICATION" val="1"/>
  <p:tag name="KSO_WM_TEMPLATE_THUMBS_INDEX" val="1、4、7、12、13、14、15、16、17、18、20、24、25、28、33、36、40、43、44"/>
  <p:tag name="KSO_WM_SLIDE_SIZE" val="902*542"/>
  <p:tag name="KSO_WM_SLIDE_POSITION" val="0*0"/>
  <p:tag name="KSO_WM_SLIDE_BACKGROUND_TYPE" val="genera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3"/>
  <p:tag name="KSO_WM_UNIT_HIGHLIGHT" val="0"/>
  <p:tag name="KSO_WM_UNIT_COMPATIBLE" val="0"/>
  <p:tag name="KSO_WM_UNIT_DIAGRAM_ISNUMVISUAL" val="0"/>
  <p:tag name="KSO_WM_UNIT_DIAGRAM_ISREFERUNIT" val="0"/>
  <p:tag name="KSO_WM_UNIT_TYPE" val="h_a"/>
  <p:tag name="KSO_WM_UNIT_INDEX" val="2_1"/>
  <p:tag name="KSO_WM_UNIT_ID" val="diagram20214422_1*h_a*2_1"/>
  <p:tag name="KSO_WM_TEMPLATE_CATEGORY" val="diagram"/>
  <p:tag name="KSO_WM_TEMPLATE_INDEX" val="20214422"/>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36ace5e197904367b8e10a346dadbd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57c23c8635b48a7a20c8ceb25b5a7c9"/>
  <p:tag name="KSO_WM_UNIT_TEXT_FILL_FORE_SCHEMECOLOR_INDEX_BRIGHTNESS" val="0"/>
  <p:tag name="KSO_WM_UNIT_TEXT_FILL_FORE_SCHEMECOLOR_INDEX" val="13"/>
  <p:tag name="KSO_WM_UNIT_TEXT_FILL_TYPE" val="1"/>
  <p:tag name="KSO_WM_TEMPLATE_ASSEMBLE_XID" val="60656f794054ed1e2fb80b4b"/>
  <p:tag name="KSO_WM_TEMPLATE_ASSEMBLE_GROUPID" val="60656f794054ed1e2fb80b4b"/>
</p:tagLst>
</file>

<file path=ppt/tags/tag57.xml><?xml version="1.0" encoding="utf-8"?>
<p:tagLst xmlns:p="http://schemas.openxmlformats.org/presentationml/2006/main">
  <p:tag name="KSO_WM_BEAUTIFY_FLAG" val="#wm#"/>
  <p:tag name="KSO_WM_TEMPLATE_CATEGORY" val="diagram"/>
  <p:tag name="KSO_WM_TEMPLATE_INDEX" val="20214422"/>
  <p:tag name="KSO_WM_SLIDE_LAYOUT_INFO" val="{&quot;backgroundInfo&quot;:[{&quot;bottom&quot;:0,&quot;bottomAbs&quot;:false,&quot;left&quot;:0,&quot;leftAbs&quot;:false,&quot;right&quot;:0,&quot;rightAbs&quot;:false,&quot;top&quot;:0,&quot;topAbs&quot;:false,&quot;type&quot;:&quot;general&quot;}],&quot;id&quot;:&quot;2021-04-01T15:49:44&quot;,&quot;maxSize&quot;:{&quot;size1&quot;:22.199963826568865},&quot;minSize&quot;:{&quot;size1&quot;:22.199963826568865},&quot;normalSize&quot;:{&quot;size1&quot;:22.199963826568865},&quot;subLayout&quot;:[{&quot;id&quot;:&quot;2021-04-01T15:49:44&quot;,&quot;margin&quot;:{&quot;bottom&quot;:0,&quot;left&quot;:1.6929999589920044,&quot;right&quot;:1.6929999589920044,&quot;top&quot;:1.6929999589920044},&quot;type&quot;:0},{&quot;direction&quot;:1,&quot;id&quot;:&quot;2021-04-01T15:49:44&quot;,&quot;maxSize&quot;:{&quot;size1&quot;:56.199667803446452},&quot;minSize&quot;:{&quot;size1&quot;:39.999667803446449},&quot;normalSize&quot;:{&quot;size1&quot;:51.043417803446459},&quot;subLayout&quot;:[{&quot;id&quot;:&quot;2021-04-01T15:49:44&quot;,&quot;maxSize&quot;:{&quot;size1&quot;:42.899953504608845},&quot;minSize&quot;:{&quot;size1&quot;:25.69995350460885},&quot;normalSize&quot;:{&quot;size1&quot;:26.407570375978931},&quot;subLayout&quot;:[{&quot;id&quot;:&quot;2021-04-01T15:49:44&quot;,&quot;margin&quot;:{&quot;bottom&quot;:0.026000002399086952,&quot;left&quot;:1.6929999589920044,&quot;right&quot;:0.81999999284744263,&quot;top&quot;:0.81999999284744263},&quot;maxSize&quot;:{&quot;size1&quot;:66.840904572211926},&quot;minSize&quot;:{&quot;size1&quot;:50.940904572211913},&quot;normalSize&quot;:{&quot;size1&quot;:60.571360541912512},&quot;subLayout&quot;:[{&quot;id&quot;:&quot;2021-04-01T15:49:44&quot;,&quot;margin&quot;:{&quot;bottom&quot;:0.046929791569709778,&quot;left&quot;:1.6929999589920044,&quot;right&quot;:0.81999999284744263,&quot;top&quot;:0.81999999284744263},&quot;type&quot;:0},{&quot;id&quot;:&quot;2021-04-01T15:49:44&quot;,&quot;margin&quot;:{&quot;bottom&quot;:0.026000002399086952,&quot;left&quot;:1.6929999589920044,&quot;right&quot;:0.81999999284744263,&quot;top&quot;:0.14886198937892914},&quot;type&quot;:0}],&quot;type&quot;:0},{&quot;id&quot;:&quot;2021-04-01T15:49:44&quot;,&quot;maxSize&quot;:{&quot;size1&quot;:50.299936820415645},&quot;minSize&quot;:{&quot;size1&quot;:25.299936820415649},&quot;normalSize&quot;:{&quot;size1&quot;:42.449427156544878},&quot;subLayout&quot;:[{&quot;id&quot;:&quot;2021-04-01T15:49:44&quot;,&quot;margin&quot;:{&quot;bottom&quot;:0.026000002399086952,&quot;left&quot;:1.6929999589920044,&quot;right&quot;:0.81999999284744263,&quot;top&quot;:0.3970000147819519},&quot;maxSize&quot;:{&quot;size1&quot;:61.679984896532048},&quot;minSize&quot;:{&quot;size1&quot;:45.779984896532042},&quot;normalSize&quot;:{&quot;size1&quot;:50.112409426446774},&quot;subLayout&quot;:[{&quot;id&quot;:&quot;2021-04-01T15:49:44&quot;,&quot;margin&quot;:{&quot;bottom&quot;:0.046929523348808289,&quot;left&quot;:1.6929999589920044,&quot;right&quot;:0.81999999284744263,&quot;top&quot;:0.3970000147819519},&quot;type&quot;:0},{&quot;id&quot;:&quot;2021-04-01T15:49:44&quot;,&quot;margin&quot;:{&quot;bottom&quot;:0.026000002399086952,&quot;left&quot;:1.6929999589920044,&quot;right&quot;:0.81999999284744263,&quot;top&quot;:0.14886172115802765},&quot;type&quot;:0}],&quot;type&quot;:0},{&quot;id&quot;:&quot;2021-04-01T15:49:44&quot;,&quot;margin&quot;:{&quot;bottom&quot;:1.6929999589920044,&quot;left&quot;:1.6929999589920044,&quot;right&quot;:0.81999999284744263,&quot;top&quot;:0.3970000147819519},&quot;maxSize&quot;:{&quot;size1&quot;:48.463216234766442},&quot;minSize&quot;:{&quot;size1&quot;:32.563216234766436},&quot;normalSize&quot;:{&quot;size1&quot;:32.563263444076583},&quot;subLayout&quot;:[{&quot;id&quot;:&quot;2021-04-01T15:49:44&quot;,&quot;margin&quot;:{&quot;bottom&quot;:0.046929523348808289,&quot;left&quot;:1.6929999589920044,&quot;right&quot;:0.81999999284744263,&quot;top&quot;:0.3970000147819519},&quot;type&quot;:0},{&quot;id&quot;:&quot;2021-04-01T15:49:44&quot;,&quot;margin&quot;:{&quot;bottom&quot;:1.6929999589920044,&quot;left&quot;:1.6929999589920044,&quot;right&quot;:0.81999999284744263,&quot;top&quot;:0.14886172115802765},&quot;type&quot;:0}],&quot;type&quot;:0}],&quot;type&quot;:0}],&quot;type&quot;:0},{&quot;id&quot;:&quot;2021-04-01T15:49:44&quot;,&quot;margin&quot;:{&quot;bottom&quot;:1.6929999589920044,&quot;left&quot;:0.026000002399086952,&quot;right&quot;:1.6929999589920044,&quot;top&quot;:0.81999999284744263},&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dc682f6085134b1487cb4e148893a5e2&quot;,&quot;fill_align&quot;:&quot;cm&quot;,&quot;chip_types&quot;:[&quot;header&quot;]},{&quot;text_align&quot;:&quot;lm&quot;,&quot;text_direction&quot;:&quot;horizontal&quot;,&quot;support_big_font&quot;:true,&quot;fill_id&quot;:&quot;339c6d2c0b3d42eebec8f3834c17c470&quot;,&quot;fill_align&quot;:&quot;lm&quot;,&quot;chip_types&quot;:[&quot;text&quot;]},{&quot;text_align&quot;:&quot;lm&quot;,&quot;text_direction&quot;:&quot;horizontal&quot;,&quot;support_big_font&quot;:true,&quot;fill_id&quot;:&quot;6f13d5dd81af43c5b182e9f3efa82be4&quot;,&quot;fill_align&quot;:&quot;lm&quot;,&quot;chip_types&quot;:[&quot;text&quot;]},{&quot;text_align&quot;:&quot;lm&quot;,&quot;text_direction&quot;:&quot;horizontal&quot;,&quot;support_big_font&quot;:false,&quot;fill_id&quot;:&quot;fb2381dc1a044187bb15b6e653cc8704&quot;,&quot;fill_align&quot;:&quot;lm&quot;,&quot;chip_types&quot;:[&quot;text&quot;]},{&quot;text_align&quot;:&quot;cm&quot;,&quot;text_direction&quot;:&quot;horizontal&quot;,&quot;support_features&quot;:[&quot;collage&quot;,&quot;carousel&quot;,&quot;creativecrop&quot;],&quot;support_big_font&quot;:false,&quot;fill_id&quot;:&quot;bfe6b8f276cd4f7b9561f4910acf3ff5&quot;,&quot;fill_align&quot;:&quot;cm&quot;,&quot;chip_types&quot;:[&quot;pictext&quot;,&quot;picture&quot;,&quot;chart&quot;,&quot;table&quot;,&quot;video&quot;]}]]"/>
  <p:tag name="KSO_WM_SLIDE_ID" val="diagram2021442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467.952*300.7"/>
  <p:tag name="KSO_WM_SLIDE_POSITION" val="48*191.3"/>
  <p:tag name="KSO_WM_TAG_VERSION" val="1.0"/>
  <p:tag name="KSO_WM_SLIDE_LAYOUT" val="a_d_h"/>
  <p:tag name="KSO_WM_SLIDE_LAYOUT_CNT" val="1_1_3"/>
  <p:tag name="KSO_WM_CHIP_XID" val="5efb0472c9a2f50afb51007c"/>
  <p:tag name="KSO_WM_CHIP_DECFILLPROP" val="[]"/>
  <p:tag name="KSO_WM_SLIDE_CAN_ADD_NAVIGATION" val="1"/>
  <p:tag name="KSO_WM_CHIP_GROUPID" val="5efb0472c9a2f50afb51007b"/>
  <p:tag name="KSO_WM_SLIDE_BK_DARK_LIGHT" val="2"/>
  <p:tag name="KSO_WM_SLIDE_BACKGROUND_TYPE" val="general"/>
  <p:tag name="KSO_WM_SLIDE_SUPPORT_FEATURE_TYPE" val="7"/>
  <p:tag name="KSO_WM_TEMPLATE_ASSEMBLE_XID" val="60656f794054ed1e2fb80b4b"/>
  <p:tag name="KSO_WM_TEMPLATE_ASSEMBLE_GROUPID" val="60656f794054ed1e2fb80b4b"/>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commondata" val="eyJoZGlkIjoiMDc0YmVkNzIyYTUyMGViMjlkZjRjOWNkOGFjNWZiMmUifQ=="/>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6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3314</Words>
  <Application>WPS 演示</Application>
  <PresentationFormat>自定义</PresentationFormat>
  <Paragraphs>325</Paragraphs>
  <Slides>23</Slides>
  <Notes>14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Arial</vt:lpstr>
      <vt:lpstr>宋体</vt:lpstr>
      <vt:lpstr>Wingdings</vt:lpstr>
      <vt:lpstr>Wingdings</vt:lpstr>
      <vt:lpstr>黑体</vt:lpstr>
      <vt:lpstr>仿宋</vt:lpstr>
      <vt:lpstr>Segoe UI</vt:lpstr>
      <vt:lpstr>楷体</vt:lpstr>
      <vt:lpstr>微软雅黑</vt:lpstr>
      <vt:lpstr>Arial Unicode MS</vt:lpstr>
      <vt:lpstr>Calibri</vt:lpstr>
      <vt:lpstr>Times New Roman</vt:lpstr>
      <vt:lpstr>汉仪颜楷简</vt:lpstr>
      <vt:lpstr>6_自定义设计方案</vt:lpstr>
      <vt:lpstr>课后作业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381</cp:revision>
  <dcterms:created xsi:type="dcterms:W3CDTF">2020-10-08T14:11:00Z</dcterms:created>
  <dcterms:modified xsi:type="dcterms:W3CDTF">2024-07-03T08:40:22Z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DCDC2949BD2B4DDE86A5490D958B2D98_12</vt:lpwstr>
  </property>
</Properties>
</file>